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1"/>
  </p:notesMasterIdLst>
  <p:sldIdLst>
    <p:sldId id="256" r:id="rId2"/>
    <p:sldId id="258" r:id="rId3"/>
    <p:sldId id="1290" r:id="rId4"/>
    <p:sldId id="1291" r:id="rId5"/>
    <p:sldId id="1292" r:id="rId6"/>
    <p:sldId id="1293" r:id="rId7"/>
    <p:sldId id="1302" r:id="rId8"/>
    <p:sldId id="1294" r:id="rId9"/>
    <p:sldId id="1295" r:id="rId10"/>
    <p:sldId id="1296" r:id="rId11"/>
    <p:sldId id="1297" r:id="rId12"/>
    <p:sldId id="1298" r:id="rId13"/>
    <p:sldId id="1299" r:id="rId14"/>
    <p:sldId id="1300" r:id="rId15"/>
    <p:sldId id="1301" r:id="rId16"/>
    <p:sldId id="1247" r:id="rId17"/>
    <p:sldId id="1280" r:id="rId18"/>
    <p:sldId id="1281" r:id="rId19"/>
    <p:sldId id="1282" r:id="rId20"/>
    <p:sldId id="1303" r:id="rId21"/>
    <p:sldId id="1283" r:id="rId22"/>
    <p:sldId id="1284" r:id="rId23"/>
    <p:sldId id="1285" r:id="rId24"/>
    <p:sldId id="1286" r:id="rId25"/>
    <p:sldId id="1287" r:id="rId26"/>
    <p:sldId id="1288" r:id="rId27"/>
    <p:sldId id="1289" r:id="rId28"/>
    <p:sldId id="1248" r:id="rId29"/>
    <p:sldId id="1271" r:id="rId30"/>
    <p:sldId id="1272" r:id="rId31"/>
    <p:sldId id="1273" r:id="rId32"/>
    <p:sldId id="1274" r:id="rId33"/>
    <p:sldId id="1275" r:id="rId34"/>
    <p:sldId id="1276" r:id="rId35"/>
    <p:sldId id="1277" r:id="rId36"/>
    <p:sldId id="1278" r:id="rId37"/>
    <p:sldId id="1279" r:id="rId38"/>
    <p:sldId id="1249" r:id="rId39"/>
    <p:sldId id="1250" r:id="rId40"/>
    <p:sldId id="1251" r:id="rId41"/>
    <p:sldId id="1252" r:id="rId42"/>
    <p:sldId id="1253" r:id="rId43"/>
    <p:sldId id="1254" r:id="rId44"/>
    <p:sldId id="1255" r:id="rId45"/>
    <p:sldId id="1256" r:id="rId46"/>
    <p:sldId id="1257" r:id="rId47"/>
    <p:sldId id="1258" r:id="rId48"/>
    <p:sldId id="1259" r:id="rId49"/>
    <p:sldId id="1260" r:id="rId50"/>
    <p:sldId id="1261" r:id="rId51"/>
    <p:sldId id="1262" r:id="rId52"/>
    <p:sldId id="1263" r:id="rId53"/>
    <p:sldId id="1264" r:id="rId54"/>
    <p:sldId id="1265" r:id="rId55"/>
    <p:sldId id="1266" r:id="rId56"/>
    <p:sldId id="1267" r:id="rId57"/>
    <p:sldId id="1268" r:id="rId58"/>
    <p:sldId id="1269" r:id="rId59"/>
    <p:sldId id="1270" r:id="rId60"/>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a:srgbClr val="A50021"/>
    <a:srgbClr val="000066"/>
    <a:srgbClr val="003300"/>
    <a:srgbClr val="43193F"/>
    <a:srgbClr val="5B0A01"/>
    <a:srgbClr val="C96B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23" autoAdjust="0"/>
    <p:restoredTop sz="94669" autoAdjust="0"/>
  </p:normalViewPr>
  <p:slideViewPr>
    <p:cSldViewPr>
      <p:cViewPr varScale="1">
        <p:scale>
          <a:sx n="74" d="100"/>
          <a:sy n="74" d="100"/>
        </p:scale>
        <p:origin x="1008" y="72"/>
      </p:cViewPr>
      <p:guideLst>
        <p:guide orient="horz" pos="2160"/>
        <p:guide pos="3840"/>
      </p:guideLst>
    </p:cSldViewPr>
  </p:slideViewPr>
  <p:outlineViewPr>
    <p:cViewPr>
      <p:scale>
        <a:sx n="33" d="100"/>
        <a:sy n="33" d="100"/>
      </p:scale>
      <p:origin x="0" y="4186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4100"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D8FDE5C9-9CF9-4FE9-B412-2B7B7EF0D4C6}" type="slidenum">
              <a:rPr lang="en-US" altLang="en-US"/>
              <a:pPr/>
              <a:t>‹#›</a:t>
            </a:fld>
            <a:endParaRPr lang="en-US" altLang="en-US"/>
          </a:p>
        </p:txBody>
      </p:sp>
    </p:spTree>
    <p:extLst>
      <p:ext uri="{BB962C8B-B14F-4D97-AF65-F5344CB8AC3E}">
        <p14:creationId xmlns:p14="http://schemas.microsoft.com/office/powerpoint/2010/main" val="45970946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a:t>
            </a:fld>
            <a:endParaRPr lang="en-US" altLang="en-US"/>
          </a:p>
        </p:txBody>
      </p:sp>
    </p:spTree>
    <p:extLst>
      <p:ext uri="{BB962C8B-B14F-4D97-AF65-F5344CB8AC3E}">
        <p14:creationId xmlns:p14="http://schemas.microsoft.com/office/powerpoint/2010/main" val="42486084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20</a:t>
            </a:fld>
            <a:endParaRPr lang="en-US" altLang="en-US"/>
          </a:p>
        </p:txBody>
      </p:sp>
    </p:spTree>
    <p:extLst>
      <p:ext uri="{BB962C8B-B14F-4D97-AF65-F5344CB8AC3E}">
        <p14:creationId xmlns:p14="http://schemas.microsoft.com/office/powerpoint/2010/main" val="334635880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7</a:t>
            </a:fld>
            <a:endParaRPr lang="en-US" altLang="en-US"/>
          </a:p>
        </p:txBody>
      </p:sp>
    </p:spTree>
    <p:extLst>
      <p:ext uri="{BB962C8B-B14F-4D97-AF65-F5344CB8AC3E}">
        <p14:creationId xmlns:p14="http://schemas.microsoft.com/office/powerpoint/2010/main" val="4590654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BD60FE3-8894-4427-B017-4E2C25B937DE}" type="slidenum">
              <a:rPr lang="en-US" altLang="en-US"/>
              <a:pPr/>
              <a:t>‹#›</a:t>
            </a:fld>
            <a:endParaRPr lang="en-US" altLang="en-US"/>
          </a:p>
        </p:txBody>
      </p:sp>
    </p:spTree>
    <p:extLst>
      <p:ext uri="{BB962C8B-B14F-4D97-AF65-F5344CB8AC3E}">
        <p14:creationId xmlns:p14="http://schemas.microsoft.com/office/powerpoint/2010/main" val="830738550"/>
      </p:ext>
    </p:extLst>
  </p:cSld>
  <p:clrMapOvr>
    <a:masterClrMapping/>
  </p:clrMapOvr>
  <p:transition>
    <p:pull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A77B1D9C-5C48-4C85-B5D0-A896A0631C57}" type="slidenum">
              <a:rPr lang="en-US" altLang="en-US"/>
              <a:pPr/>
              <a:t>‹#›</a:t>
            </a:fld>
            <a:endParaRPr lang="en-US" altLang="en-US"/>
          </a:p>
        </p:txBody>
      </p:sp>
    </p:spTree>
    <p:extLst>
      <p:ext uri="{BB962C8B-B14F-4D97-AF65-F5344CB8AC3E}">
        <p14:creationId xmlns:p14="http://schemas.microsoft.com/office/powerpoint/2010/main" val="1430627639"/>
      </p:ext>
    </p:extLst>
  </p:cSld>
  <p:clrMapOvr>
    <a:masterClrMapping/>
  </p:clrMapOvr>
  <p:transition>
    <p:pull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3019B27C-3F73-4344-BB0D-269FA9BB45A7}" type="slidenum">
              <a:rPr lang="en-US" altLang="en-US"/>
              <a:pPr/>
              <a:t>‹#›</a:t>
            </a:fld>
            <a:endParaRPr lang="en-US" altLang="en-US"/>
          </a:p>
        </p:txBody>
      </p:sp>
    </p:spTree>
    <p:extLst>
      <p:ext uri="{BB962C8B-B14F-4D97-AF65-F5344CB8AC3E}">
        <p14:creationId xmlns:p14="http://schemas.microsoft.com/office/powerpoint/2010/main" val="1121971257"/>
      </p:ext>
    </p:extLst>
  </p:cSld>
  <p:clrMapOvr>
    <a:masterClrMapping/>
  </p:clrMapOvr>
  <p:transition>
    <p:pull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37D47CB6-39C4-4FA2-9BC9-AC9B0DCA1220}" type="slidenum">
              <a:rPr lang="en-US" altLang="en-US"/>
              <a:pPr/>
              <a:t>‹#›</a:t>
            </a:fld>
            <a:endParaRPr lang="en-US" altLang="en-US"/>
          </a:p>
        </p:txBody>
      </p:sp>
    </p:spTree>
    <p:extLst>
      <p:ext uri="{BB962C8B-B14F-4D97-AF65-F5344CB8AC3E}">
        <p14:creationId xmlns:p14="http://schemas.microsoft.com/office/powerpoint/2010/main" val="1595297081"/>
      </p:ext>
    </p:extLst>
  </p:cSld>
  <p:clrMapOvr>
    <a:masterClrMapping/>
  </p:clrMapOvr>
  <p:transition>
    <p:pull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54286E20-A82E-412F-A72B-2B45E68B0E56}" type="slidenum">
              <a:rPr lang="en-US" altLang="en-US"/>
              <a:pPr/>
              <a:t>‹#›</a:t>
            </a:fld>
            <a:endParaRPr lang="en-US" altLang="en-US"/>
          </a:p>
        </p:txBody>
      </p:sp>
    </p:spTree>
    <p:extLst>
      <p:ext uri="{BB962C8B-B14F-4D97-AF65-F5344CB8AC3E}">
        <p14:creationId xmlns:p14="http://schemas.microsoft.com/office/powerpoint/2010/main" val="3197612203"/>
      </p:ext>
    </p:extLst>
  </p:cSld>
  <p:clrMapOvr>
    <a:masterClrMapping/>
  </p:clrMapOvr>
  <p:transition>
    <p:pull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0C93896D-7533-49D8-A3CA-1C88B8015B0F}" type="slidenum">
              <a:rPr lang="en-US" altLang="en-US"/>
              <a:pPr/>
              <a:t>‹#›</a:t>
            </a:fld>
            <a:endParaRPr lang="en-US" altLang="en-US"/>
          </a:p>
        </p:txBody>
      </p:sp>
    </p:spTree>
    <p:extLst>
      <p:ext uri="{BB962C8B-B14F-4D97-AF65-F5344CB8AC3E}">
        <p14:creationId xmlns:p14="http://schemas.microsoft.com/office/powerpoint/2010/main" val="3825811837"/>
      </p:ext>
    </p:extLst>
  </p:cSld>
  <p:clrMapOvr>
    <a:masterClrMapping/>
  </p:clrMapOvr>
  <p:transition>
    <p:pull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9B7FBF1B-DBFD-4579-9C21-90A2FC5DA2B6}" type="slidenum">
              <a:rPr lang="en-US" altLang="en-US"/>
              <a:pPr/>
              <a:t>‹#›</a:t>
            </a:fld>
            <a:endParaRPr lang="en-US" altLang="en-US"/>
          </a:p>
        </p:txBody>
      </p:sp>
    </p:spTree>
    <p:extLst>
      <p:ext uri="{BB962C8B-B14F-4D97-AF65-F5344CB8AC3E}">
        <p14:creationId xmlns:p14="http://schemas.microsoft.com/office/powerpoint/2010/main" val="912362150"/>
      </p:ext>
    </p:extLst>
  </p:cSld>
  <p:clrMapOvr>
    <a:masterClrMapping/>
  </p:clrMapOvr>
  <p:transition>
    <p:pull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54905DBB-D39B-4ABF-9385-0BEB47691F82}" type="slidenum">
              <a:rPr lang="en-US" altLang="en-US"/>
              <a:pPr/>
              <a:t>‹#›</a:t>
            </a:fld>
            <a:endParaRPr lang="en-US" altLang="en-US"/>
          </a:p>
        </p:txBody>
      </p:sp>
    </p:spTree>
    <p:extLst>
      <p:ext uri="{BB962C8B-B14F-4D97-AF65-F5344CB8AC3E}">
        <p14:creationId xmlns:p14="http://schemas.microsoft.com/office/powerpoint/2010/main" val="1955867933"/>
      </p:ext>
    </p:extLst>
  </p:cSld>
  <p:clrMapOvr>
    <a:masterClrMapping/>
  </p:clrMapOvr>
  <p:transition>
    <p:pull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895DF842-9B61-45FA-8AF0-9AB3A336E58B}" type="slidenum">
              <a:rPr lang="en-US" altLang="en-US"/>
              <a:pPr/>
              <a:t>‹#›</a:t>
            </a:fld>
            <a:endParaRPr lang="en-US" altLang="en-US"/>
          </a:p>
        </p:txBody>
      </p:sp>
    </p:spTree>
    <p:extLst>
      <p:ext uri="{BB962C8B-B14F-4D97-AF65-F5344CB8AC3E}">
        <p14:creationId xmlns:p14="http://schemas.microsoft.com/office/powerpoint/2010/main" val="616404446"/>
      </p:ext>
    </p:extLst>
  </p:cSld>
  <p:clrMapOvr>
    <a:masterClrMapping/>
  </p:clrMapOvr>
  <p:transition>
    <p:pull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B8B1E7F9-8876-4F29-986C-2BE5FC6CA2F5}" type="slidenum">
              <a:rPr lang="en-US" altLang="en-US"/>
              <a:pPr/>
              <a:t>‹#›</a:t>
            </a:fld>
            <a:endParaRPr lang="en-US" altLang="en-US"/>
          </a:p>
        </p:txBody>
      </p:sp>
    </p:spTree>
    <p:extLst>
      <p:ext uri="{BB962C8B-B14F-4D97-AF65-F5344CB8AC3E}">
        <p14:creationId xmlns:p14="http://schemas.microsoft.com/office/powerpoint/2010/main" val="4281417867"/>
      </p:ext>
    </p:extLst>
  </p:cSld>
  <p:clrMapOvr>
    <a:masterClrMapping/>
  </p:clrMapOvr>
  <p:transition>
    <p:pull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7133008-DFAB-4CE4-904F-D7A2F241DE3D}" type="slidenum">
              <a:rPr lang="en-US" altLang="en-US"/>
              <a:pPr/>
              <a:t>‹#›</a:t>
            </a:fld>
            <a:endParaRPr lang="en-US" altLang="en-US"/>
          </a:p>
        </p:txBody>
      </p:sp>
    </p:spTree>
    <p:extLst>
      <p:ext uri="{BB962C8B-B14F-4D97-AF65-F5344CB8AC3E}">
        <p14:creationId xmlns:p14="http://schemas.microsoft.com/office/powerpoint/2010/main" val="3363399187"/>
      </p:ext>
    </p:extLst>
  </p:cSld>
  <p:clrMapOvr>
    <a:masterClrMapping/>
  </p:clrMapOvr>
  <p:transition>
    <p:pull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30FB6518-D10B-4E8B-853B-CEB27C6E4987}"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pull dir="rd"/>
  </p:transition>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ltLang="en-US" sz="6000" b="1" i="1" dirty="0">
                <a:effectLst>
                  <a:outerShdw blurRad="38100" dist="38100" dir="2700000" algn="tl">
                    <a:srgbClr val="000000"/>
                  </a:outerShdw>
                </a:effectLst>
              </a:rPr>
              <a:t>Marks of a Healthy Church (Part 1)</a:t>
            </a:r>
            <a:endParaRPr lang="en-US" altLang="en-US" sz="6000" b="1" i="1" u="sng" dirty="0">
              <a:effectLst>
                <a:outerShdw blurRad="38100" dist="38100" dir="2700000" algn="tl">
                  <a:srgbClr val="000000"/>
                </a:outerShdw>
              </a:effectLst>
            </a:endParaRPr>
          </a:p>
        </p:txBody>
      </p:sp>
      <p:sp>
        <p:nvSpPr>
          <p:cNvPr id="2051" name="Rectangle 3"/>
          <p:cNvSpPr>
            <a:spLocks noGrp="1" noChangeArrowheads="1"/>
          </p:cNvSpPr>
          <p:nvPr>
            <p:ph type="subTitle" idx="1"/>
          </p:nvPr>
        </p:nvSpPr>
        <p:spPr/>
        <p:txBody>
          <a:bodyPr/>
          <a:lstStyle/>
          <a:p>
            <a:endParaRPr lang="en-US" altLang="en-US" dirty="0"/>
          </a:p>
        </p:txBody>
      </p:sp>
    </p:spTree>
  </p:cSld>
  <p:clrMapOvr>
    <a:masterClrMapping/>
  </p:clrMapOvr>
  <p:transition>
    <p:pull dir="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4000" b="1" i="1" dirty="0">
                <a:effectLst>
                  <a:outerShdw blurRad="38100" dist="38100" dir="2700000" algn="tl">
                    <a:srgbClr val="000000"/>
                  </a:outerShdw>
                </a:effectLst>
              </a:rPr>
              <a:t>How does God view this church?</a:t>
            </a:r>
          </a:p>
        </p:txBody>
      </p:sp>
      <p:sp>
        <p:nvSpPr>
          <p:cNvPr id="7171" name="Rectangle 3"/>
          <p:cNvSpPr>
            <a:spLocks noGrp="1" noChangeArrowheads="1"/>
          </p:cNvSpPr>
          <p:nvPr>
            <p:ph type="body" idx="1"/>
          </p:nvPr>
        </p:nvSpPr>
        <p:spPr/>
        <p:txBody>
          <a:bodyPr/>
          <a:lstStyle/>
          <a:p>
            <a:r>
              <a:rPr lang="en-US" altLang="en-US" sz="4000" b="1" dirty="0">
                <a:effectLst>
                  <a:outerShdw blurRad="38100" dist="38100" dir="2700000" algn="tl">
                    <a:srgbClr val="000000"/>
                  </a:outerShdw>
                </a:effectLst>
              </a:rPr>
              <a:t>2:5</a:t>
            </a:r>
            <a:r>
              <a:rPr lang="en-US" altLang="en-US" sz="4000" dirty="0">
                <a:effectLst>
                  <a:outerShdw blurRad="38100" dist="38100" dir="2700000" algn="tl">
                    <a:srgbClr val="000000"/>
                  </a:outerShdw>
                </a:effectLst>
              </a:rPr>
              <a:t> - "Remember therefore from where you have fallen; repent and do the first works, or else I will come to you quickly and </a:t>
            </a:r>
            <a:r>
              <a:rPr lang="en-US" altLang="en-US" sz="4000" u="sng" dirty="0">
                <a:effectLst>
                  <a:outerShdw blurRad="38100" dist="38100" dir="2700000" algn="tl">
                    <a:srgbClr val="000000"/>
                  </a:outerShdw>
                </a:effectLst>
              </a:rPr>
              <a:t>remove your lampstand from its place </a:t>
            </a:r>
            <a:r>
              <a:rPr lang="en-US" altLang="en-US" sz="4000" dirty="0">
                <a:effectLst>
                  <a:outerShdw blurRad="38100" dist="38100" dir="2700000" algn="tl">
                    <a:srgbClr val="000000"/>
                  </a:outerShdw>
                </a:effectLst>
              </a:rPr>
              <a:t>-- unless you repent.</a:t>
            </a:r>
          </a:p>
        </p:txBody>
      </p:sp>
    </p:spTree>
    <p:extLst>
      <p:ext uri="{BB962C8B-B14F-4D97-AF65-F5344CB8AC3E}">
        <p14:creationId xmlns:p14="http://schemas.microsoft.com/office/powerpoint/2010/main" val="324347950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4000" b="1" i="1" dirty="0">
                <a:effectLst>
                  <a:outerShdw blurRad="38100" dist="38100" dir="2700000" algn="tl">
                    <a:srgbClr val="000000"/>
                  </a:outerShdw>
                </a:effectLst>
              </a:rPr>
              <a:t>How does God view this church?</a:t>
            </a:r>
          </a:p>
        </p:txBody>
      </p:sp>
      <p:sp>
        <p:nvSpPr>
          <p:cNvPr id="7171" name="Rectangle 3"/>
          <p:cNvSpPr>
            <a:spLocks noGrp="1" noChangeArrowheads="1"/>
          </p:cNvSpPr>
          <p:nvPr>
            <p:ph type="body" idx="1"/>
          </p:nvPr>
        </p:nvSpPr>
        <p:spPr/>
        <p:txBody>
          <a:bodyPr/>
          <a:lstStyle/>
          <a:p>
            <a:r>
              <a:rPr lang="en-US" altLang="en-US" sz="4000" dirty="0">
                <a:effectLst>
                  <a:outerShdw blurRad="38100" dist="38100" dir="2700000" algn="tl">
                    <a:srgbClr val="000000"/>
                  </a:outerShdw>
                </a:effectLst>
              </a:rPr>
              <a:t>Do we see a church </a:t>
            </a:r>
            <a:r>
              <a:rPr lang="en-US" altLang="en-US" sz="4000" i="1" u="sng" dirty="0">
                <a:effectLst>
                  <a:outerShdw blurRad="38100" dist="38100" dir="2700000" algn="tl">
                    <a:srgbClr val="000000"/>
                  </a:outerShdw>
                </a:effectLst>
              </a:rPr>
              <a:t>as God does</a:t>
            </a:r>
            <a:r>
              <a:rPr lang="en-US" altLang="en-US" sz="4000" dirty="0">
                <a:effectLst>
                  <a:outerShdw blurRad="38100" dist="38100" dir="2700000" algn="tl">
                    <a:srgbClr val="000000"/>
                  </a:outerShdw>
                </a:effectLst>
              </a:rPr>
              <a:t>?</a:t>
            </a:r>
          </a:p>
          <a:p>
            <a:r>
              <a:rPr lang="en-US" altLang="en-US" sz="4000" dirty="0">
                <a:effectLst>
                  <a:outerShdw blurRad="38100" dist="38100" dir="2700000" algn="tl">
                    <a:srgbClr val="000000"/>
                  </a:outerShdw>
                </a:effectLst>
              </a:rPr>
              <a:t>It depends upon our spirituality. </a:t>
            </a:r>
            <a:r>
              <a:rPr lang="en-US" altLang="en-US" sz="4000" b="1" dirty="0">
                <a:effectLst>
                  <a:outerShdw blurRad="38100" dist="38100" dir="2700000" algn="tl">
                    <a:srgbClr val="000000"/>
                  </a:outerShdw>
                </a:effectLst>
              </a:rPr>
              <a:t>(2 Tim 1:13)</a:t>
            </a:r>
            <a:endParaRPr lang="en-US" altLang="en-US" sz="4000" dirty="0">
              <a:effectLst>
                <a:outerShdw blurRad="38100" dist="38100" dir="2700000" algn="tl">
                  <a:srgbClr val="000000"/>
                </a:outerShdw>
              </a:effectLst>
            </a:endParaRPr>
          </a:p>
        </p:txBody>
      </p:sp>
    </p:spTree>
    <p:extLst>
      <p:ext uri="{BB962C8B-B14F-4D97-AF65-F5344CB8AC3E}">
        <p14:creationId xmlns:p14="http://schemas.microsoft.com/office/powerpoint/2010/main" val="3438846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4000" b="1" i="1" dirty="0">
                <a:effectLst>
                  <a:outerShdw blurRad="38100" dist="38100" dir="2700000" algn="tl">
                    <a:srgbClr val="000000"/>
                  </a:outerShdw>
                </a:effectLst>
              </a:rPr>
              <a:t>How does God view this church?</a:t>
            </a:r>
          </a:p>
        </p:txBody>
      </p:sp>
      <p:sp>
        <p:nvSpPr>
          <p:cNvPr id="7171" name="Rectangle 3"/>
          <p:cNvSpPr>
            <a:spLocks noGrp="1" noChangeArrowheads="1"/>
          </p:cNvSpPr>
          <p:nvPr>
            <p:ph type="body" idx="1"/>
          </p:nvPr>
        </p:nvSpPr>
        <p:spPr/>
        <p:txBody>
          <a:bodyPr/>
          <a:lstStyle/>
          <a:p>
            <a:r>
              <a:rPr lang="en-US" altLang="en-US" sz="4000" b="1" u="sng" dirty="0">
                <a:effectLst>
                  <a:outerShdw blurRad="38100" dist="38100" dir="2700000" algn="tl">
                    <a:srgbClr val="000000"/>
                  </a:outerShdw>
                </a:effectLst>
              </a:rPr>
              <a:t>2 Timothy 1:13</a:t>
            </a:r>
            <a:r>
              <a:rPr lang="en-US" altLang="en-US" sz="4000" dirty="0">
                <a:effectLst>
                  <a:outerShdw blurRad="38100" dist="38100" dir="2700000" algn="tl">
                    <a:srgbClr val="000000"/>
                  </a:outerShdw>
                </a:effectLst>
              </a:rPr>
              <a:t> - Hold fast the pattern of </a:t>
            </a:r>
            <a:r>
              <a:rPr lang="en-US" altLang="en-US" sz="4000" u="sng" dirty="0">
                <a:effectLst>
                  <a:outerShdw blurRad="38100" dist="38100" dir="2700000" algn="tl">
                    <a:srgbClr val="000000"/>
                  </a:outerShdw>
                </a:effectLst>
              </a:rPr>
              <a:t>sound words </a:t>
            </a:r>
            <a:r>
              <a:rPr lang="en-US" altLang="en-US" sz="4000" dirty="0">
                <a:effectLst>
                  <a:outerShdw blurRad="38100" dist="38100" dir="2700000" algn="tl">
                    <a:srgbClr val="000000"/>
                  </a:outerShdw>
                </a:effectLst>
              </a:rPr>
              <a:t>which you have heard from me, in faith and love which are in Christ Jesus.</a:t>
            </a:r>
          </a:p>
        </p:txBody>
      </p:sp>
    </p:spTree>
    <p:extLst>
      <p:ext uri="{BB962C8B-B14F-4D97-AF65-F5344CB8AC3E}">
        <p14:creationId xmlns:p14="http://schemas.microsoft.com/office/powerpoint/2010/main" val="197309520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4000" b="1" i="1" dirty="0">
                <a:effectLst>
                  <a:outerShdw blurRad="38100" dist="38100" dir="2700000" algn="tl">
                    <a:srgbClr val="000000"/>
                  </a:outerShdw>
                </a:effectLst>
              </a:rPr>
              <a:t>How does God view this church?</a:t>
            </a:r>
          </a:p>
        </p:txBody>
      </p:sp>
      <p:sp>
        <p:nvSpPr>
          <p:cNvPr id="7171" name="Rectangle 3"/>
          <p:cNvSpPr>
            <a:spLocks noGrp="1" noChangeArrowheads="1"/>
          </p:cNvSpPr>
          <p:nvPr>
            <p:ph type="body" idx="1"/>
          </p:nvPr>
        </p:nvSpPr>
        <p:spPr/>
        <p:txBody>
          <a:bodyPr/>
          <a:lstStyle/>
          <a:p>
            <a:r>
              <a:rPr lang="en-US" altLang="en-US" sz="4000" dirty="0">
                <a:effectLst>
                  <a:outerShdw blurRad="38100" dist="38100" dir="2700000" algn="tl">
                    <a:srgbClr val="000000"/>
                  </a:outerShdw>
                </a:effectLst>
              </a:rPr>
              <a:t>How does God provide for a healthy (sound) church? </a:t>
            </a:r>
            <a:r>
              <a:rPr lang="en-US" altLang="en-US" sz="4000" b="1" dirty="0">
                <a:effectLst>
                  <a:outerShdw blurRad="38100" dist="38100" dir="2700000" algn="tl">
                    <a:srgbClr val="000000"/>
                  </a:outerShdw>
                </a:effectLst>
              </a:rPr>
              <a:t>(2 Tim 4:3)</a:t>
            </a:r>
            <a:endParaRPr lang="en-US" altLang="en-US" sz="4000" dirty="0">
              <a:effectLst>
                <a:outerShdw blurRad="38100" dist="38100" dir="2700000" algn="tl">
                  <a:srgbClr val="000000"/>
                </a:outerShdw>
              </a:effectLst>
            </a:endParaRPr>
          </a:p>
        </p:txBody>
      </p:sp>
    </p:spTree>
    <p:extLst>
      <p:ext uri="{BB962C8B-B14F-4D97-AF65-F5344CB8AC3E}">
        <p14:creationId xmlns:p14="http://schemas.microsoft.com/office/powerpoint/2010/main" val="411057763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4000" b="1" i="1" dirty="0">
                <a:effectLst>
                  <a:outerShdw blurRad="38100" dist="38100" dir="2700000" algn="tl">
                    <a:srgbClr val="000000"/>
                  </a:outerShdw>
                </a:effectLst>
              </a:rPr>
              <a:t>How does God view this church?</a:t>
            </a:r>
          </a:p>
        </p:txBody>
      </p:sp>
      <p:sp>
        <p:nvSpPr>
          <p:cNvPr id="7171" name="Rectangle 3"/>
          <p:cNvSpPr>
            <a:spLocks noGrp="1" noChangeArrowheads="1"/>
          </p:cNvSpPr>
          <p:nvPr>
            <p:ph type="body" idx="1"/>
          </p:nvPr>
        </p:nvSpPr>
        <p:spPr/>
        <p:txBody>
          <a:bodyPr/>
          <a:lstStyle/>
          <a:p>
            <a:r>
              <a:rPr lang="en-US" altLang="en-US" sz="4000" b="1" u="sng" dirty="0">
                <a:effectLst>
                  <a:outerShdw blurRad="38100" dist="38100" dir="2700000" algn="tl">
                    <a:srgbClr val="000000"/>
                  </a:outerShdw>
                </a:effectLst>
              </a:rPr>
              <a:t>2 Timothy 4:3</a:t>
            </a:r>
            <a:r>
              <a:rPr lang="en-US" altLang="en-US" sz="4000" dirty="0">
                <a:effectLst>
                  <a:outerShdw blurRad="38100" dist="38100" dir="2700000" algn="tl">
                    <a:srgbClr val="000000"/>
                  </a:outerShdw>
                </a:effectLst>
              </a:rPr>
              <a:t>  - For the time will come when they </a:t>
            </a:r>
            <a:r>
              <a:rPr lang="en-US" altLang="en-US" sz="4000" u="sng" dirty="0">
                <a:effectLst>
                  <a:outerShdw blurRad="38100" dist="38100" dir="2700000" algn="tl">
                    <a:srgbClr val="000000"/>
                  </a:outerShdw>
                </a:effectLst>
              </a:rPr>
              <a:t>will not endure sound doctrine</a:t>
            </a:r>
            <a:r>
              <a:rPr lang="en-US" altLang="en-US" sz="4000" dirty="0">
                <a:effectLst>
                  <a:outerShdw blurRad="38100" dist="38100" dir="2700000" algn="tl">
                    <a:srgbClr val="000000"/>
                  </a:outerShdw>
                </a:effectLst>
              </a:rPr>
              <a:t>, but according to their own desires, because they have itching ears, they will heap up for themselves teachers;</a:t>
            </a:r>
          </a:p>
        </p:txBody>
      </p:sp>
    </p:spTree>
    <p:extLst>
      <p:ext uri="{BB962C8B-B14F-4D97-AF65-F5344CB8AC3E}">
        <p14:creationId xmlns:p14="http://schemas.microsoft.com/office/powerpoint/2010/main" val="209761998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4000" b="1" i="1" dirty="0">
                <a:effectLst>
                  <a:outerShdw blurRad="38100" dist="38100" dir="2700000" algn="tl">
                    <a:srgbClr val="000000"/>
                  </a:outerShdw>
                </a:effectLst>
              </a:rPr>
              <a:t>How does God view this church?</a:t>
            </a:r>
          </a:p>
        </p:txBody>
      </p:sp>
      <p:sp>
        <p:nvSpPr>
          <p:cNvPr id="7171" name="Rectangle 3"/>
          <p:cNvSpPr>
            <a:spLocks noGrp="1" noChangeArrowheads="1"/>
          </p:cNvSpPr>
          <p:nvPr>
            <p:ph type="body" idx="1"/>
          </p:nvPr>
        </p:nvSpPr>
        <p:spPr/>
        <p:txBody>
          <a:bodyPr/>
          <a:lstStyle/>
          <a:p>
            <a:r>
              <a:rPr lang="en-US" altLang="en-US" sz="4000" b="1" u="sng" dirty="0">
                <a:effectLst>
                  <a:outerShdw blurRad="38100" dist="38100" dir="2700000" algn="tl">
                    <a:srgbClr val="000000"/>
                  </a:outerShdw>
                </a:effectLst>
              </a:rPr>
              <a:t>Sound</a:t>
            </a:r>
            <a:r>
              <a:rPr lang="en-US" altLang="en-US" sz="4000" dirty="0">
                <a:effectLst>
                  <a:outerShdw blurRad="38100" dist="38100" dir="2700000" algn="tl">
                    <a:srgbClr val="000000"/>
                  </a:outerShdw>
                </a:effectLst>
              </a:rPr>
              <a:t> - be healthy or sound; literally, of physical and mental soundness be healthy, be well (LU 7.10); figuratively, of doctrinal teaching be correct, be accurate, be sound (1T 1.10) </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18755952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4000" b="1" i="1" dirty="0">
                <a:effectLst>
                  <a:outerShdw blurRad="38100" dist="38100" dir="2700000" algn="tl">
                    <a:srgbClr val="000000"/>
                  </a:outerShdw>
                </a:effectLst>
              </a:rPr>
              <a:t>A Healthy Church is Characterized by a Determination to Please God.</a:t>
            </a:r>
          </a:p>
        </p:txBody>
      </p:sp>
      <p:sp>
        <p:nvSpPr>
          <p:cNvPr id="7171" name="Rectangle 3"/>
          <p:cNvSpPr>
            <a:spLocks noGrp="1" noChangeArrowheads="1"/>
          </p:cNvSpPr>
          <p:nvPr>
            <p:ph type="body" idx="1"/>
          </p:nvPr>
        </p:nvSpPr>
        <p:spPr/>
        <p:txBody>
          <a:bodyPr/>
          <a:lstStyle/>
          <a:p>
            <a:r>
              <a:rPr lang="en-US" altLang="en-US" sz="4000" dirty="0">
                <a:effectLst>
                  <a:outerShdw blurRad="38100" dist="38100" dir="2700000" algn="tl">
                    <a:srgbClr val="000000"/>
                  </a:outerShdw>
                </a:effectLst>
              </a:rPr>
              <a:t>We call ourselves a church of Christ, but are we? </a:t>
            </a:r>
            <a:r>
              <a:rPr lang="en-US" altLang="en-US" sz="4000" b="1" dirty="0">
                <a:effectLst>
                  <a:outerShdw blurRad="38100" dist="38100" dir="2700000" algn="tl">
                    <a:srgbClr val="000000"/>
                  </a:outerShdw>
                </a:effectLst>
              </a:rPr>
              <a:t>(Gal 1:10; 1 Thess 2:4)</a:t>
            </a:r>
          </a:p>
        </p:txBody>
      </p:sp>
    </p:spTree>
    <p:extLst>
      <p:ext uri="{BB962C8B-B14F-4D97-AF65-F5344CB8AC3E}">
        <p14:creationId xmlns:p14="http://schemas.microsoft.com/office/powerpoint/2010/main" val="31388402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4000" b="1" i="1" dirty="0">
                <a:effectLst>
                  <a:outerShdw blurRad="38100" dist="38100" dir="2700000" algn="tl">
                    <a:srgbClr val="000000"/>
                  </a:outerShdw>
                </a:effectLst>
              </a:rPr>
              <a:t>A Healthy Church is Characterized by a Determination to Please God.</a:t>
            </a:r>
          </a:p>
        </p:txBody>
      </p:sp>
      <p:sp>
        <p:nvSpPr>
          <p:cNvPr id="7171" name="Rectangle 3"/>
          <p:cNvSpPr>
            <a:spLocks noGrp="1" noChangeArrowheads="1"/>
          </p:cNvSpPr>
          <p:nvPr>
            <p:ph type="body" idx="1"/>
          </p:nvPr>
        </p:nvSpPr>
        <p:spPr/>
        <p:txBody>
          <a:bodyPr/>
          <a:lstStyle/>
          <a:p>
            <a:r>
              <a:rPr lang="en-US" altLang="en-US" sz="4000" b="1" u="sng" dirty="0">
                <a:effectLst>
                  <a:outerShdw blurRad="38100" dist="38100" dir="2700000" algn="tl">
                    <a:srgbClr val="000000"/>
                  </a:outerShdw>
                </a:effectLst>
              </a:rPr>
              <a:t>Gal 1:10 </a:t>
            </a:r>
            <a:r>
              <a:rPr lang="en-US" altLang="en-US" sz="4000" dirty="0">
                <a:effectLst>
                  <a:outerShdw blurRad="38100" dist="38100" dir="2700000" algn="tl">
                    <a:srgbClr val="000000"/>
                  </a:outerShdw>
                </a:effectLst>
              </a:rPr>
              <a:t>- For do I now persuade men, or God? Or </a:t>
            </a:r>
            <a:r>
              <a:rPr lang="en-US" altLang="en-US" sz="4000" u="sng" dirty="0">
                <a:effectLst>
                  <a:outerShdw blurRad="38100" dist="38100" dir="2700000" algn="tl">
                    <a:srgbClr val="000000"/>
                  </a:outerShdw>
                </a:effectLst>
              </a:rPr>
              <a:t>do I seek to please men</a:t>
            </a:r>
            <a:r>
              <a:rPr lang="en-US" altLang="en-US" sz="4000" dirty="0">
                <a:effectLst>
                  <a:outerShdw blurRad="38100" dist="38100" dir="2700000" algn="tl">
                    <a:srgbClr val="000000"/>
                  </a:outerShdw>
                </a:effectLst>
              </a:rPr>
              <a:t>? For if I still pleased men, I would not be a bondservant of Christ.</a:t>
            </a:r>
          </a:p>
        </p:txBody>
      </p:sp>
    </p:spTree>
    <p:extLst>
      <p:ext uri="{BB962C8B-B14F-4D97-AF65-F5344CB8AC3E}">
        <p14:creationId xmlns:p14="http://schemas.microsoft.com/office/powerpoint/2010/main" val="307875332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A Healthy Church is Characterized by a Determination to Please God.</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1 Thess 2:4</a:t>
            </a:r>
            <a:r>
              <a:rPr lang="en-US" altLang="en-US" dirty="0">
                <a:effectLst>
                  <a:outerShdw blurRad="38100" dist="38100" dir="2700000" algn="tl">
                    <a:srgbClr val="000000"/>
                  </a:outerShdw>
                </a:effectLst>
              </a:rPr>
              <a:t> – But as we have been approved by God to be entrusted with the gospel, even so we speak, </a:t>
            </a:r>
            <a:r>
              <a:rPr lang="en-US" altLang="en-US" u="sng" dirty="0">
                <a:effectLst>
                  <a:outerShdw blurRad="38100" dist="38100" dir="2700000" algn="tl">
                    <a:srgbClr val="000000"/>
                  </a:outerShdw>
                </a:effectLst>
              </a:rPr>
              <a:t>not as pleasing men, but God</a:t>
            </a:r>
            <a:r>
              <a:rPr lang="en-US" altLang="en-US" dirty="0">
                <a:effectLst>
                  <a:outerShdw blurRad="38100" dist="38100" dir="2700000" algn="tl">
                    <a:srgbClr val="000000"/>
                  </a:outerShdw>
                </a:effectLst>
              </a:rPr>
              <a:t> who tests our hearts.</a:t>
            </a:r>
          </a:p>
        </p:txBody>
      </p:sp>
    </p:spTree>
    <p:extLst>
      <p:ext uri="{BB962C8B-B14F-4D97-AF65-F5344CB8AC3E}">
        <p14:creationId xmlns:p14="http://schemas.microsoft.com/office/powerpoint/2010/main" val="134099482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4000" b="1" i="1" dirty="0">
                <a:effectLst>
                  <a:outerShdw blurRad="38100" dist="38100" dir="2700000" algn="tl">
                    <a:srgbClr val="000000"/>
                  </a:outerShdw>
                </a:effectLst>
              </a:rPr>
              <a:t>A Healthy Church is Characterized by a Determination to Please God.</a:t>
            </a:r>
          </a:p>
        </p:txBody>
      </p:sp>
      <p:sp>
        <p:nvSpPr>
          <p:cNvPr id="7171" name="Rectangle 3"/>
          <p:cNvSpPr>
            <a:spLocks noGrp="1" noChangeArrowheads="1"/>
          </p:cNvSpPr>
          <p:nvPr>
            <p:ph type="body" idx="1"/>
          </p:nvPr>
        </p:nvSpPr>
        <p:spPr/>
        <p:txBody>
          <a:bodyPr/>
          <a:lstStyle/>
          <a:p>
            <a:r>
              <a:rPr lang="en-US" altLang="en-US" sz="4000" dirty="0">
                <a:effectLst>
                  <a:outerShdw blurRad="38100" dist="38100" dir="2700000" algn="tl">
                    <a:srgbClr val="000000"/>
                  </a:outerShdw>
                </a:effectLst>
              </a:rPr>
              <a:t>Where are our hearts? What do we expect from our work together?</a:t>
            </a:r>
          </a:p>
          <a:p>
            <a:r>
              <a:rPr lang="en-US" altLang="en-US" sz="4000" dirty="0">
                <a:effectLst>
                  <a:outerShdw blurRad="38100" dist="38100" dir="2700000" algn="tl">
                    <a:srgbClr val="000000"/>
                  </a:outerShdw>
                </a:effectLst>
              </a:rPr>
              <a:t>Many churches have made men the center of their efforts.</a:t>
            </a:r>
          </a:p>
          <a:p>
            <a:r>
              <a:rPr lang="en-US" altLang="en-US" sz="4000" dirty="0">
                <a:effectLst>
                  <a:outerShdw blurRad="38100" dist="38100" dir="2700000" algn="tl">
                    <a:srgbClr val="000000"/>
                  </a:outerShdw>
                </a:effectLst>
              </a:rPr>
              <a:t>When men quit </a:t>
            </a:r>
            <a:r>
              <a:rPr lang="en-US" altLang="en-US" sz="4000" u="sng" dirty="0">
                <a:effectLst>
                  <a:outerShdw blurRad="38100" dist="38100" dir="2700000" algn="tl">
                    <a:srgbClr val="000000"/>
                  </a:outerShdw>
                </a:effectLst>
              </a:rPr>
              <a:t>over what men do </a:t>
            </a:r>
            <a:r>
              <a:rPr lang="en-US" altLang="en-US" sz="4000" dirty="0">
                <a:effectLst>
                  <a:outerShdw blurRad="38100" dist="38100" dir="2700000" algn="tl">
                    <a:srgbClr val="000000"/>
                  </a:outerShdw>
                </a:effectLst>
              </a:rPr>
              <a:t>they leave out the Lord.</a:t>
            </a:r>
          </a:p>
        </p:txBody>
      </p:sp>
    </p:spTree>
    <p:extLst>
      <p:ext uri="{BB962C8B-B14F-4D97-AF65-F5344CB8AC3E}">
        <p14:creationId xmlns:p14="http://schemas.microsoft.com/office/powerpoint/2010/main" val="92155182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4000" b="1" i="1" dirty="0">
                <a:effectLst>
                  <a:outerShdw blurRad="38100" dist="38100" dir="2700000" algn="tl">
                    <a:srgbClr val="000000"/>
                  </a:outerShdw>
                </a:effectLst>
              </a:rPr>
              <a:t>How does God view this church?</a:t>
            </a:r>
          </a:p>
        </p:txBody>
      </p:sp>
      <p:sp>
        <p:nvSpPr>
          <p:cNvPr id="7171" name="Rectangle 3"/>
          <p:cNvSpPr>
            <a:spLocks noGrp="1" noChangeArrowheads="1"/>
          </p:cNvSpPr>
          <p:nvPr>
            <p:ph type="body" idx="1"/>
          </p:nvPr>
        </p:nvSpPr>
        <p:spPr/>
        <p:txBody>
          <a:bodyPr/>
          <a:lstStyle/>
          <a:p>
            <a:r>
              <a:rPr lang="en-US" altLang="en-US" sz="4000" dirty="0">
                <a:effectLst>
                  <a:outerShdw blurRad="38100" dist="38100" dir="2700000" algn="tl">
                    <a:srgbClr val="000000"/>
                  </a:outerShdw>
                </a:effectLst>
              </a:rPr>
              <a:t>While it is true that God views us as individuals and will judge us as such, He also </a:t>
            </a:r>
            <a:r>
              <a:rPr lang="en-US" altLang="en-US" sz="4000" i="1" u="sng" dirty="0">
                <a:effectLst>
                  <a:outerShdw blurRad="38100" dist="38100" dir="2700000" algn="tl">
                    <a:srgbClr val="000000"/>
                  </a:outerShdw>
                </a:effectLst>
              </a:rPr>
              <a:t>sits in judgment of churches</a:t>
            </a:r>
            <a:r>
              <a:rPr lang="en-US" altLang="en-US" sz="4000" dirty="0">
                <a:effectLst>
                  <a:outerShdw blurRad="38100" dist="38100" dir="2700000" algn="tl">
                    <a:srgbClr val="000000"/>
                  </a:outerShdw>
                </a:effectLst>
              </a:rPr>
              <a:t>.</a:t>
            </a:r>
          </a:p>
          <a:p>
            <a:r>
              <a:rPr lang="en-US" altLang="en-US" sz="4000" dirty="0">
                <a:effectLst>
                  <a:outerShdw blurRad="38100" dist="38100" dir="2700000" algn="tl">
                    <a:srgbClr val="000000"/>
                  </a:outerShdw>
                </a:effectLst>
              </a:rPr>
              <a:t>Individuals must be first concerned with </a:t>
            </a:r>
            <a:r>
              <a:rPr lang="en-US" altLang="en-US" sz="4000" i="1" u="sng" dirty="0">
                <a:effectLst>
                  <a:outerShdw blurRad="38100" dist="38100" dir="2700000" algn="tl">
                    <a:srgbClr val="000000"/>
                  </a:outerShdw>
                </a:effectLst>
              </a:rPr>
              <a:t>God’s view of them</a:t>
            </a:r>
            <a:r>
              <a:rPr lang="en-US" altLang="en-US" sz="4000" dirty="0">
                <a:effectLst>
                  <a:outerShdw blurRad="38100" dist="38100" dir="2700000" algn="tl">
                    <a:srgbClr val="000000"/>
                  </a:outerShdw>
                </a:effectLst>
              </a:rPr>
              <a:t>. </a:t>
            </a:r>
            <a:r>
              <a:rPr lang="en-US" altLang="en-US" sz="4000" b="1" dirty="0">
                <a:effectLst>
                  <a:outerShdw blurRad="38100" dist="38100" dir="2700000" algn="tl">
                    <a:srgbClr val="000000"/>
                  </a:outerShdw>
                </a:effectLst>
              </a:rPr>
              <a:t>(2 Cor 10:18; Rom 14:11-12)</a:t>
            </a:r>
            <a:endParaRPr lang="en-US" altLang="en-US" sz="4000" dirty="0">
              <a:effectLst>
                <a:outerShdw blurRad="38100" dist="38100" dir="2700000" algn="tl">
                  <a:srgbClr val="000000"/>
                </a:outerShdw>
              </a:effectLst>
            </a:endParaRP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4000" b="1" i="1" dirty="0">
                <a:effectLst>
                  <a:outerShdw blurRad="38100" dist="38100" dir="2700000" algn="tl">
                    <a:srgbClr val="000000"/>
                  </a:outerShdw>
                </a:effectLst>
              </a:rPr>
              <a:t>A Healthy Church is Characterized by a Determination to Please God.</a:t>
            </a:r>
          </a:p>
        </p:txBody>
      </p:sp>
      <p:sp>
        <p:nvSpPr>
          <p:cNvPr id="7171" name="Rectangle 3"/>
          <p:cNvSpPr>
            <a:spLocks noGrp="1" noChangeArrowheads="1"/>
          </p:cNvSpPr>
          <p:nvPr>
            <p:ph type="body" idx="1"/>
          </p:nvPr>
        </p:nvSpPr>
        <p:spPr/>
        <p:txBody>
          <a:bodyPr/>
          <a:lstStyle/>
          <a:p>
            <a:r>
              <a:rPr lang="en-US" altLang="en-US" sz="4000" dirty="0">
                <a:effectLst>
                  <a:outerShdw blurRad="38100" dist="38100" dir="2700000" algn="tl">
                    <a:srgbClr val="000000"/>
                  </a:outerShdw>
                </a:effectLst>
              </a:rPr>
              <a:t>Consider what men thought verses what God thought concerning the churches of Asia.</a:t>
            </a:r>
          </a:p>
        </p:txBody>
      </p:sp>
    </p:spTree>
    <p:extLst>
      <p:ext uri="{BB962C8B-B14F-4D97-AF65-F5344CB8AC3E}">
        <p14:creationId xmlns:p14="http://schemas.microsoft.com/office/powerpoint/2010/main" val="220401106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4000" b="1" i="1" dirty="0">
                <a:effectLst>
                  <a:outerShdw blurRad="38100" dist="38100" dir="2700000" algn="tl">
                    <a:srgbClr val="000000"/>
                  </a:outerShdw>
                </a:effectLst>
              </a:rPr>
              <a:t>A Healthy Church is Characterized by a Determination to Please God.</a:t>
            </a:r>
          </a:p>
        </p:txBody>
      </p:sp>
      <p:sp>
        <p:nvSpPr>
          <p:cNvPr id="7171" name="Rectangle 3"/>
          <p:cNvSpPr>
            <a:spLocks noGrp="1" noChangeArrowheads="1"/>
          </p:cNvSpPr>
          <p:nvPr>
            <p:ph type="body" idx="1"/>
          </p:nvPr>
        </p:nvSpPr>
        <p:spPr/>
        <p:txBody>
          <a:bodyPr/>
          <a:lstStyle/>
          <a:p>
            <a:r>
              <a:rPr lang="en-US" altLang="en-US" sz="4000" dirty="0">
                <a:effectLst>
                  <a:outerShdw blurRad="38100" dist="38100" dir="2700000" algn="tl">
                    <a:srgbClr val="000000"/>
                  </a:outerShdw>
                </a:effectLst>
              </a:rPr>
              <a:t>	    </a:t>
            </a:r>
            <a:r>
              <a:rPr lang="en-US" altLang="en-US" sz="4000" u="sng" dirty="0">
                <a:effectLst>
                  <a:outerShdw blurRad="38100" dist="38100" dir="2700000" algn="tl">
                    <a:srgbClr val="000000"/>
                  </a:outerShdw>
                </a:effectLst>
              </a:rPr>
              <a:t>Men</a:t>
            </a:r>
            <a:r>
              <a:rPr lang="en-US" altLang="en-US" sz="4000" dirty="0">
                <a:effectLst>
                  <a:outerShdw blurRad="38100" dist="38100" dir="2700000" algn="tl">
                    <a:srgbClr val="000000"/>
                  </a:outerShdw>
                </a:effectLst>
              </a:rPr>
              <a:t>	       		      </a:t>
            </a:r>
            <a:r>
              <a:rPr lang="en-US" altLang="en-US" sz="4000" u="sng" dirty="0">
                <a:effectLst>
                  <a:outerShdw blurRad="38100" dist="38100" dir="2700000" algn="tl">
                    <a:srgbClr val="000000"/>
                  </a:outerShdw>
                </a:effectLst>
              </a:rPr>
              <a:t>God</a:t>
            </a:r>
          </a:p>
          <a:p>
            <a:r>
              <a:rPr lang="en-US" altLang="en-US" sz="4000" dirty="0">
                <a:effectLst>
                  <a:outerShdw blurRad="38100" dist="38100" dir="2700000" algn="tl">
                    <a:srgbClr val="000000"/>
                  </a:outerShdw>
                </a:effectLst>
              </a:rPr>
              <a:t>Sardis -  It lives!”    ---    “It is dead” </a:t>
            </a:r>
            <a:br>
              <a:rPr lang="en-US" altLang="en-US" sz="4000" dirty="0">
                <a:effectLst>
                  <a:outerShdw blurRad="38100" dist="38100" dir="2700000" algn="tl">
                    <a:srgbClr val="000000"/>
                  </a:outerShdw>
                </a:effectLst>
              </a:rPr>
            </a:br>
            <a:r>
              <a:rPr lang="en-US" altLang="en-US" sz="4000" b="1" dirty="0">
                <a:effectLst>
                  <a:outerShdw blurRad="38100" dist="38100" dir="2700000" algn="tl">
                    <a:srgbClr val="000000"/>
                  </a:outerShdw>
                </a:effectLst>
              </a:rPr>
              <a:t>(Rev 3:1)</a:t>
            </a:r>
            <a:endParaRPr lang="en-US" altLang="en-US" sz="4000" dirty="0">
              <a:effectLst>
                <a:outerShdw blurRad="38100" dist="38100" dir="2700000" algn="tl">
                  <a:srgbClr val="000000"/>
                </a:outerShdw>
              </a:effectLst>
            </a:endParaRPr>
          </a:p>
        </p:txBody>
      </p:sp>
    </p:spTree>
    <p:extLst>
      <p:ext uri="{BB962C8B-B14F-4D97-AF65-F5344CB8AC3E}">
        <p14:creationId xmlns:p14="http://schemas.microsoft.com/office/powerpoint/2010/main" val="231441306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4000" b="1" i="1" dirty="0">
                <a:effectLst>
                  <a:outerShdw blurRad="38100" dist="38100" dir="2700000" algn="tl">
                    <a:srgbClr val="000000"/>
                  </a:outerShdw>
                </a:effectLst>
              </a:rPr>
              <a:t>A Healthy Church is Characterized by a Determination to Please God.</a:t>
            </a:r>
          </a:p>
        </p:txBody>
      </p:sp>
      <p:sp>
        <p:nvSpPr>
          <p:cNvPr id="7171" name="Rectangle 3"/>
          <p:cNvSpPr>
            <a:spLocks noGrp="1" noChangeArrowheads="1"/>
          </p:cNvSpPr>
          <p:nvPr>
            <p:ph type="body" idx="1"/>
          </p:nvPr>
        </p:nvSpPr>
        <p:spPr/>
        <p:txBody>
          <a:bodyPr/>
          <a:lstStyle/>
          <a:p>
            <a:r>
              <a:rPr lang="en-US" altLang="en-US" sz="4000" b="1" u="sng" dirty="0">
                <a:effectLst>
                  <a:outerShdw blurRad="38100" dist="38100" dir="2700000" algn="tl">
                    <a:srgbClr val="000000"/>
                  </a:outerShdw>
                </a:effectLst>
              </a:rPr>
              <a:t>Rev 3:1</a:t>
            </a:r>
            <a:r>
              <a:rPr lang="en-US" altLang="en-US" sz="4000" dirty="0">
                <a:effectLst>
                  <a:outerShdw blurRad="38100" dist="38100" dir="2700000" algn="tl">
                    <a:srgbClr val="000000"/>
                  </a:outerShdw>
                </a:effectLst>
              </a:rPr>
              <a:t> - "And to the angel of the church in Sardis write, ' These things says He who has the seven Spirits of God and the seven stars: "I know your works, that you </a:t>
            </a:r>
            <a:r>
              <a:rPr lang="en-US" altLang="en-US" sz="4000" u="sng" dirty="0">
                <a:effectLst>
                  <a:outerShdw blurRad="38100" dist="38100" dir="2700000" algn="tl">
                    <a:srgbClr val="000000"/>
                  </a:outerShdw>
                </a:effectLst>
              </a:rPr>
              <a:t>have a name that you are alive</a:t>
            </a:r>
            <a:r>
              <a:rPr lang="en-US" altLang="en-US" sz="4000" dirty="0">
                <a:effectLst>
                  <a:outerShdw blurRad="38100" dist="38100" dir="2700000" algn="tl">
                    <a:srgbClr val="000000"/>
                  </a:outerShdw>
                </a:effectLst>
              </a:rPr>
              <a:t>, but </a:t>
            </a:r>
            <a:r>
              <a:rPr lang="en-US" altLang="en-US" sz="4000" u="sng" dirty="0">
                <a:effectLst>
                  <a:outerShdw blurRad="38100" dist="38100" dir="2700000" algn="tl">
                    <a:srgbClr val="000000"/>
                  </a:outerShdw>
                </a:effectLst>
              </a:rPr>
              <a:t>you are dead</a:t>
            </a:r>
            <a:r>
              <a:rPr lang="en-US" altLang="en-US" sz="4000" dirty="0">
                <a:effectLst>
                  <a:outerShdw blurRad="38100" dist="38100" dir="2700000" algn="tl">
                    <a:srgbClr val="000000"/>
                  </a:outerShdw>
                </a:effectLst>
              </a:rPr>
              <a:t>.</a:t>
            </a:r>
          </a:p>
        </p:txBody>
      </p:sp>
    </p:spTree>
    <p:extLst>
      <p:ext uri="{BB962C8B-B14F-4D97-AF65-F5344CB8AC3E}">
        <p14:creationId xmlns:p14="http://schemas.microsoft.com/office/powerpoint/2010/main" val="281045259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4000" b="1" i="1" dirty="0">
                <a:effectLst>
                  <a:outerShdw blurRad="38100" dist="38100" dir="2700000" algn="tl">
                    <a:srgbClr val="000000"/>
                  </a:outerShdw>
                </a:effectLst>
              </a:rPr>
              <a:t>A Healthy Church is Characterized by a Determination to Please God.</a:t>
            </a:r>
          </a:p>
        </p:txBody>
      </p:sp>
      <p:sp>
        <p:nvSpPr>
          <p:cNvPr id="7171" name="Rectangle 3"/>
          <p:cNvSpPr>
            <a:spLocks noGrp="1" noChangeArrowheads="1"/>
          </p:cNvSpPr>
          <p:nvPr>
            <p:ph type="body" idx="1"/>
          </p:nvPr>
        </p:nvSpPr>
        <p:spPr/>
        <p:txBody>
          <a:bodyPr/>
          <a:lstStyle/>
          <a:p>
            <a:r>
              <a:rPr lang="en-US" altLang="en-US" sz="4000" b="1" u="sng" dirty="0">
                <a:effectLst>
                  <a:outerShdw blurRad="38100" dist="38100" dir="2700000" algn="tl">
                    <a:srgbClr val="000000"/>
                  </a:outerShdw>
                </a:effectLst>
              </a:rPr>
              <a:t>Laodicea</a:t>
            </a:r>
            <a:r>
              <a:rPr lang="en-US" altLang="en-US" sz="4000" dirty="0">
                <a:effectLst>
                  <a:outerShdw blurRad="38100" dist="38100" dir="2700000" algn="tl">
                    <a:srgbClr val="000000"/>
                  </a:outerShdw>
                </a:effectLst>
              </a:rPr>
              <a:t> </a:t>
            </a:r>
            <a:br>
              <a:rPr lang="en-US" altLang="en-US" sz="4000" dirty="0">
                <a:effectLst>
                  <a:outerShdw blurRad="38100" dist="38100" dir="2700000" algn="tl">
                    <a:srgbClr val="000000"/>
                  </a:outerShdw>
                </a:effectLst>
              </a:rPr>
            </a:br>
            <a:r>
              <a:rPr lang="en-US" altLang="en-US" sz="4000" u="sng" dirty="0">
                <a:effectLst>
                  <a:outerShdw blurRad="38100" dist="38100" dir="2700000" algn="tl">
                    <a:srgbClr val="000000"/>
                  </a:outerShdw>
                </a:effectLst>
              </a:rPr>
              <a:t>Men</a:t>
            </a:r>
            <a:r>
              <a:rPr lang="en-US" altLang="en-US" sz="4000" dirty="0">
                <a:effectLst>
                  <a:outerShdw blurRad="38100" dist="38100" dir="2700000" algn="tl">
                    <a:srgbClr val="000000"/>
                  </a:outerShdw>
                </a:effectLst>
              </a:rPr>
              <a:t> - “Everything’s great!”</a:t>
            </a:r>
            <a:br>
              <a:rPr lang="en-US" altLang="en-US" sz="4000" dirty="0">
                <a:effectLst>
                  <a:outerShdw blurRad="38100" dist="38100" dir="2700000" algn="tl">
                    <a:srgbClr val="000000"/>
                  </a:outerShdw>
                </a:effectLst>
              </a:rPr>
            </a:br>
            <a:r>
              <a:rPr lang="en-US" altLang="en-US" sz="4000" u="sng" dirty="0">
                <a:effectLst>
                  <a:outerShdw blurRad="38100" dist="38100" dir="2700000" algn="tl">
                    <a:srgbClr val="000000"/>
                  </a:outerShdw>
                </a:effectLst>
              </a:rPr>
              <a:t>God</a:t>
            </a:r>
            <a:r>
              <a:rPr lang="en-US" altLang="en-US" sz="4000" dirty="0">
                <a:effectLst>
                  <a:outerShdw blurRad="38100" dist="38100" dir="2700000" algn="tl">
                    <a:srgbClr val="000000"/>
                  </a:outerShdw>
                </a:effectLst>
              </a:rPr>
              <a:t> - “It is miserable.” </a:t>
            </a:r>
            <a:r>
              <a:rPr lang="en-US" altLang="en-US" sz="4000" b="1" dirty="0">
                <a:effectLst>
                  <a:outerShdw blurRad="38100" dist="38100" dir="2700000" algn="tl">
                    <a:srgbClr val="000000"/>
                  </a:outerShdw>
                </a:effectLst>
              </a:rPr>
              <a:t>(Rev 3:17)</a:t>
            </a:r>
            <a:endParaRPr lang="en-US" altLang="en-US" sz="4000" dirty="0">
              <a:effectLst>
                <a:outerShdw blurRad="38100" dist="38100" dir="2700000" algn="tl">
                  <a:srgbClr val="000000"/>
                </a:outerShdw>
              </a:effectLst>
            </a:endParaRPr>
          </a:p>
        </p:txBody>
      </p:sp>
    </p:spTree>
    <p:extLst>
      <p:ext uri="{BB962C8B-B14F-4D97-AF65-F5344CB8AC3E}">
        <p14:creationId xmlns:p14="http://schemas.microsoft.com/office/powerpoint/2010/main" val="284976998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4000" b="1" i="1" dirty="0">
                <a:effectLst>
                  <a:outerShdw blurRad="38100" dist="38100" dir="2700000" algn="tl">
                    <a:srgbClr val="000000"/>
                  </a:outerShdw>
                </a:effectLst>
              </a:rPr>
              <a:t>A Healthy Church is Characterized by a Determination to Please God.</a:t>
            </a:r>
          </a:p>
        </p:txBody>
      </p:sp>
      <p:sp>
        <p:nvSpPr>
          <p:cNvPr id="7171" name="Rectangle 3"/>
          <p:cNvSpPr>
            <a:spLocks noGrp="1" noChangeArrowheads="1"/>
          </p:cNvSpPr>
          <p:nvPr>
            <p:ph type="body" idx="1"/>
          </p:nvPr>
        </p:nvSpPr>
        <p:spPr/>
        <p:txBody>
          <a:bodyPr/>
          <a:lstStyle/>
          <a:p>
            <a:r>
              <a:rPr lang="en-US" altLang="en-US" sz="4000" b="1" u="sng" dirty="0">
                <a:effectLst>
                  <a:outerShdw blurRad="38100" dist="38100" dir="2700000" algn="tl">
                    <a:srgbClr val="000000"/>
                  </a:outerShdw>
                </a:effectLst>
              </a:rPr>
              <a:t>Rev 3:17 </a:t>
            </a:r>
            <a:r>
              <a:rPr lang="en-US" altLang="en-US" sz="4000" dirty="0">
                <a:effectLst>
                  <a:outerShdw blurRad="38100" dist="38100" dir="2700000" algn="tl">
                    <a:srgbClr val="000000"/>
                  </a:outerShdw>
                </a:effectLst>
              </a:rPr>
              <a:t>- "Because you say, 'I am rich, have become </a:t>
            </a:r>
            <a:r>
              <a:rPr lang="en-US" altLang="en-US" sz="4000" u="sng" dirty="0">
                <a:effectLst>
                  <a:outerShdw blurRad="38100" dist="38100" dir="2700000" algn="tl">
                    <a:srgbClr val="000000"/>
                  </a:outerShdw>
                </a:effectLst>
              </a:rPr>
              <a:t>wealthy, and have need of nothing</a:t>
            </a:r>
            <a:r>
              <a:rPr lang="en-US" altLang="en-US" sz="4000" dirty="0">
                <a:effectLst>
                  <a:outerShdw blurRad="38100" dist="38100" dir="2700000" algn="tl">
                    <a:srgbClr val="000000"/>
                  </a:outerShdw>
                </a:effectLst>
              </a:rPr>
              <a:t>' -- and do not know that you are </a:t>
            </a:r>
            <a:r>
              <a:rPr lang="en-US" altLang="en-US" sz="4000" u="sng" dirty="0">
                <a:effectLst>
                  <a:outerShdw blurRad="38100" dist="38100" dir="2700000" algn="tl">
                    <a:srgbClr val="000000"/>
                  </a:outerShdw>
                </a:effectLst>
              </a:rPr>
              <a:t>wretched, miserable, poor, blind, and naked </a:t>
            </a:r>
            <a:r>
              <a:rPr lang="en-US" altLang="en-US" sz="4000" dirty="0">
                <a:effectLst>
                  <a:outerShdw blurRad="38100" dist="38100" dir="2700000" algn="tl">
                    <a:srgbClr val="000000"/>
                  </a:outerShdw>
                </a:effectLst>
              </a:rPr>
              <a:t>-</a:t>
            </a:r>
          </a:p>
        </p:txBody>
      </p:sp>
    </p:spTree>
    <p:extLst>
      <p:ext uri="{BB962C8B-B14F-4D97-AF65-F5344CB8AC3E}">
        <p14:creationId xmlns:p14="http://schemas.microsoft.com/office/powerpoint/2010/main" val="114056821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A Healthy Church is Characterized by a Determination to Please God.</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Smyrna – Men -  “They are poor”    -----     God - “They are rich” </a:t>
            </a:r>
            <a:r>
              <a:rPr lang="en-US" altLang="en-US" b="1" dirty="0">
                <a:effectLst>
                  <a:outerShdw blurRad="38100" dist="38100" dir="2700000" algn="tl">
                    <a:srgbClr val="000000"/>
                  </a:outerShdw>
                </a:effectLst>
              </a:rPr>
              <a:t>(Rev 2:8)</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93543555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A Healthy Church is Characterized by a Determination to Please God.</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Rev 2:8-9</a:t>
            </a:r>
            <a:r>
              <a:rPr lang="en-US" altLang="en-US" dirty="0">
                <a:effectLst>
                  <a:outerShdw blurRad="38100" dist="38100" dir="2700000" algn="tl">
                    <a:srgbClr val="000000"/>
                  </a:outerShdw>
                </a:effectLst>
              </a:rPr>
              <a:t> - "And to the angel of the church in Smyrna write, ' These things says the First and the Last, who was dead, and came to life: "I know your works, </a:t>
            </a:r>
            <a:r>
              <a:rPr lang="en-US" altLang="en-US" u="sng" dirty="0">
                <a:effectLst>
                  <a:outerShdw blurRad="38100" dist="38100" dir="2700000" algn="tl">
                    <a:srgbClr val="000000"/>
                  </a:outerShdw>
                </a:effectLst>
              </a:rPr>
              <a:t>tribulation, and poverty</a:t>
            </a:r>
            <a:r>
              <a:rPr lang="en-US" altLang="en-US" dirty="0">
                <a:effectLst>
                  <a:outerShdw blurRad="38100" dist="38100" dir="2700000" algn="tl">
                    <a:srgbClr val="000000"/>
                  </a:outerShdw>
                </a:effectLst>
              </a:rPr>
              <a:t> (but </a:t>
            </a:r>
            <a:r>
              <a:rPr lang="en-US" altLang="en-US" u="sng" dirty="0">
                <a:effectLst>
                  <a:outerShdw blurRad="38100" dist="38100" dir="2700000" algn="tl">
                    <a:srgbClr val="000000"/>
                  </a:outerShdw>
                </a:effectLst>
              </a:rPr>
              <a:t>you are rich</a:t>
            </a:r>
            <a:r>
              <a:rPr lang="en-US" altLang="en-US" dirty="0">
                <a:effectLst>
                  <a:outerShdw blurRad="38100" dist="38100" dir="2700000" algn="tl">
                    <a:srgbClr val="000000"/>
                  </a:outerShdw>
                </a:effectLst>
              </a:rPr>
              <a:t>); and I know the blasphemy of those who say they are Jews and are not, but are a synagogue of Satan. </a:t>
            </a:r>
          </a:p>
        </p:txBody>
      </p:sp>
    </p:spTree>
    <p:extLst>
      <p:ext uri="{BB962C8B-B14F-4D97-AF65-F5344CB8AC3E}">
        <p14:creationId xmlns:p14="http://schemas.microsoft.com/office/powerpoint/2010/main" val="350514078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A Healthy Church is Characterized by a Determination to Please God.</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Have you ever considered what God thinks of the University church?</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00605025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A Healthy Church is Characterized by a Concern for the Lost</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This is worded carefully. Notice what is not said.</a:t>
            </a:r>
          </a:p>
          <a:p>
            <a:r>
              <a:rPr lang="en-US" altLang="en-US" dirty="0">
                <a:effectLst>
                  <a:outerShdw blurRad="38100" dist="38100" dir="2700000" algn="tl">
                    <a:srgbClr val="000000"/>
                  </a:outerShdw>
                </a:effectLst>
              </a:rPr>
              <a:t>A great personal work program with many baptisms.</a:t>
            </a:r>
          </a:p>
          <a:p>
            <a:r>
              <a:rPr lang="en-US" altLang="en-US" dirty="0">
                <a:effectLst>
                  <a:outerShdw blurRad="38100" dist="38100" dir="2700000" algn="tl">
                    <a:srgbClr val="000000"/>
                  </a:outerShdw>
                </a:effectLst>
              </a:rPr>
              <a:t>A great building with a showy service.</a:t>
            </a:r>
          </a:p>
          <a:p>
            <a:r>
              <a:rPr lang="en-US" altLang="en-US" dirty="0">
                <a:effectLst>
                  <a:outerShdw blurRad="38100" dist="38100" dir="2700000" algn="tl">
                    <a:srgbClr val="000000"/>
                  </a:outerShdw>
                </a:effectLst>
              </a:rPr>
              <a:t>A watered down gospel that attracts big crowds.</a:t>
            </a:r>
          </a:p>
          <a:p>
            <a:r>
              <a:rPr lang="en-US" altLang="en-US" dirty="0">
                <a:effectLst>
                  <a:outerShdw blurRad="38100" dist="38100" dir="2700000" algn="tl">
                    <a:srgbClr val="000000"/>
                  </a:outerShdw>
                </a:effectLst>
              </a:rPr>
              <a:t>Our efforts must be based on a real deep concern for souls.</a:t>
            </a:r>
          </a:p>
        </p:txBody>
      </p:sp>
    </p:spTree>
    <p:extLst>
      <p:ext uri="{BB962C8B-B14F-4D97-AF65-F5344CB8AC3E}">
        <p14:creationId xmlns:p14="http://schemas.microsoft.com/office/powerpoint/2010/main" val="409237027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7171">
                                            <p:txEl>
                                              <p:pRg st="3" end="3"/>
                                            </p:txEl>
                                          </p:spTgt>
                                        </p:tgtEl>
                                        <p:attrNameLst>
                                          <p:attrName>style.visibility</p:attrName>
                                        </p:attrNameLst>
                                      </p:cBhvr>
                                      <p:to>
                                        <p:strVal val="visible"/>
                                      </p:to>
                                    </p:set>
                                    <p:animEffect transition="in" filter="fade">
                                      <p:cBhvr>
                                        <p:cTn id="28" dur="1000"/>
                                        <p:tgtEl>
                                          <p:spTgt spid="7171">
                                            <p:txEl>
                                              <p:pRg st="3" end="3"/>
                                            </p:txEl>
                                          </p:spTgt>
                                        </p:tgtEl>
                                      </p:cBhvr>
                                    </p:animEffect>
                                    <p:anim calcmode="lin" valueType="num">
                                      <p:cBhvr>
                                        <p:cTn id="29" dur="1000" fill="hold"/>
                                        <p:tgtEl>
                                          <p:spTgt spid="717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717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7171">
                                            <p:txEl>
                                              <p:pRg st="4" end="4"/>
                                            </p:txEl>
                                          </p:spTgt>
                                        </p:tgtEl>
                                        <p:attrNameLst>
                                          <p:attrName>style.visibility</p:attrName>
                                        </p:attrNameLst>
                                      </p:cBhvr>
                                      <p:to>
                                        <p:strVal val="visible"/>
                                      </p:to>
                                    </p:set>
                                    <p:animEffect transition="in" filter="fade">
                                      <p:cBhvr>
                                        <p:cTn id="35" dur="1000"/>
                                        <p:tgtEl>
                                          <p:spTgt spid="7171">
                                            <p:txEl>
                                              <p:pRg st="4" end="4"/>
                                            </p:txEl>
                                          </p:spTgt>
                                        </p:tgtEl>
                                      </p:cBhvr>
                                    </p:animEffect>
                                    <p:anim calcmode="lin" valueType="num">
                                      <p:cBhvr>
                                        <p:cTn id="36" dur="1000" fill="hold"/>
                                        <p:tgtEl>
                                          <p:spTgt spid="7171">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7171">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A Healthy Church is Characterized by a Concern for the Lost</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Our efforts must be based on a real deep concern for souls.</a:t>
            </a:r>
          </a:p>
          <a:p>
            <a:r>
              <a:rPr lang="en-US" altLang="en-US" dirty="0">
                <a:effectLst>
                  <a:outerShdw blurRad="38100" dist="38100" dir="2700000" algn="tl">
                    <a:srgbClr val="000000"/>
                  </a:outerShdw>
                </a:effectLst>
              </a:rPr>
              <a:t>With that concern every person must be doing something.</a:t>
            </a:r>
          </a:p>
          <a:p>
            <a:r>
              <a:rPr lang="en-US" altLang="en-US" dirty="0">
                <a:effectLst>
                  <a:outerShdw blurRad="38100" dist="38100" dir="2700000" algn="tl">
                    <a:srgbClr val="000000"/>
                  </a:outerShdw>
                </a:effectLst>
              </a:rPr>
              <a:t>Too often we want the appearance of activity. In this case we are just playing at it.</a:t>
            </a:r>
          </a:p>
          <a:p>
            <a:r>
              <a:rPr lang="en-US" altLang="en-US" dirty="0">
                <a:effectLst>
                  <a:outerShdw blurRad="38100" dist="38100" dir="2700000" algn="tl">
                    <a:srgbClr val="000000"/>
                  </a:outerShdw>
                </a:effectLst>
              </a:rPr>
              <a:t>One who is concerned will prepare so that he will be able to teach. </a:t>
            </a:r>
            <a:r>
              <a:rPr lang="en-US" altLang="en-US" b="1" dirty="0">
                <a:effectLst>
                  <a:outerShdw blurRad="38100" dist="38100" dir="2700000" algn="tl">
                    <a:srgbClr val="000000"/>
                  </a:outerShdw>
                </a:effectLst>
              </a:rPr>
              <a:t>(2 Tim 2:24-26)</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41910981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7171">
                                            <p:txEl>
                                              <p:pRg st="3" end="3"/>
                                            </p:txEl>
                                          </p:spTgt>
                                        </p:tgtEl>
                                        <p:attrNameLst>
                                          <p:attrName>style.visibility</p:attrName>
                                        </p:attrNameLst>
                                      </p:cBhvr>
                                      <p:to>
                                        <p:strVal val="visible"/>
                                      </p:to>
                                    </p:set>
                                    <p:animEffect transition="in" filter="fade">
                                      <p:cBhvr>
                                        <p:cTn id="28" dur="1000"/>
                                        <p:tgtEl>
                                          <p:spTgt spid="7171">
                                            <p:txEl>
                                              <p:pRg st="3" end="3"/>
                                            </p:txEl>
                                          </p:spTgt>
                                        </p:tgtEl>
                                      </p:cBhvr>
                                    </p:animEffect>
                                    <p:anim calcmode="lin" valueType="num">
                                      <p:cBhvr>
                                        <p:cTn id="29" dur="1000" fill="hold"/>
                                        <p:tgtEl>
                                          <p:spTgt spid="717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7171">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4000" b="1" i="1" dirty="0">
                <a:effectLst>
                  <a:outerShdw blurRad="38100" dist="38100" dir="2700000" algn="tl">
                    <a:srgbClr val="000000"/>
                  </a:outerShdw>
                </a:effectLst>
              </a:rPr>
              <a:t>How does God view this church?</a:t>
            </a:r>
          </a:p>
        </p:txBody>
      </p:sp>
      <p:sp>
        <p:nvSpPr>
          <p:cNvPr id="7171" name="Rectangle 3"/>
          <p:cNvSpPr>
            <a:spLocks noGrp="1" noChangeArrowheads="1"/>
          </p:cNvSpPr>
          <p:nvPr>
            <p:ph type="body" idx="1"/>
          </p:nvPr>
        </p:nvSpPr>
        <p:spPr/>
        <p:txBody>
          <a:bodyPr/>
          <a:lstStyle/>
          <a:p>
            <a:r>
              <a:rPr lang="en-US" altLang="en-US" sz="4000" b="1" u="sng" dirty="0">
                <a:effectLst>
                  <a:outerShdw blurRad="38100" dist="38100" dir="2700000" algn="tl">
                    <a:srgbClr val="000000"/>
                  </a:outerShdw>
                </a:effectLst>
              </a:rPr>
              <a:t>2 Cor 10:18</a:t>
            </a:r>
            <a:r>
              <a:rPr lang="en-US" altLang="en-US" sz="4000" dirty="0">
                <a:effectLst>
                  <a:outerShdw blurRad="38100" dist="38100" dir="2700000" algn="tl">
                    <a:srgbClr val="000000"/>
                  </a:outerShdw>
                </a:effectLst>
              </a:rPr>
              <a:t> - For not he who commends himself is approved, but </a:t>
            </a:r>
            <a:r>
              <a:rPr lang="en-US" altLang="en-US" sz="4000" u="sng" dirty="0">
                <a:effectLst>
                  <a:outerShdw blurRad="38100" dist="38100" dir="2700000" algn="tl">
                    <a:srgbClr val="000000"/>
                  </a:outerShdw>
                </a:effectLst>
              </a:rPr>
              <a:t>whom the Lord commends</a:t>
            </a:r>
            <a:r>
              <a:rPr lang="en-US" altLang="en-US" sz="4000" dirty="0">
                <a:effectLst>
                  <a:outerShdw blurRad="38100" dist="38100" dir="2700000" algn="tl">
                    <a:srgbClr val="000000"/>
                  </a:outerShdw>
                </a:effectLst>
              </a:rPr>
              <a:t>.</a:t>
            </a:r>
          </a:p>
        </p:txBody>
      </p:sp>
    </p:spTree>
    <p:extLst>
      <p:ext uri="{BB962C8B-B14F-4D97-AF65-F5344CB8AC3E}">
        <p14:creationId xmlns:p14="http://schemas.microsoft.com/office/powerpoint/2010/main" val="134698885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A Healthy Church is Characterized by a Concern for the Lost</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2 Tim 2:24-26</a:t>
            </a:r>
            <a:r>
              <a:rPr lang="en-US" altLang="en-US" dirty="0">
                <a:effectLst>
                  <a:outerShdw blurRad="38100" dist="38100" dir="2700000" algn="tl">
                    <a:srgbClr val="000000"/>
                  </a:outerShdw>
                </a:effectLst>
              </a:rPr>
              <a:t> -  24 And a servant of the Lord must not quarrel but be gentle to all, able to teach, patient,  25 in humility correcting those who are in opposition, if God perhaps will grant them repentance, so that they may know the truth,  26 and that they may come to their senses and escape the snare of the devil, having been taken captive by him to do his will.</a:t>
            </a:r>
          </a:p>
        </p:txBody>
      </p:sp>
    </p:spTree>
    <p:extLst>
      <p:ext uri="{BB962C8B-B14F-4D97-AF65-F5344CB8AC3E}">
        <p14:creationId xmlns:p14="http://schemas.microsoft.com/office/powerpoint/2010/main" val="280470829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A Healthy Church is Characterized by a Concern for the Lost</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Do we plan our work? That is find a prospect, work to study with them and bring them to a decision?</a:t>
            </a:r>
          </a:p>
          <a:p>
            <a:r>
              <a:rPr lang="en-US" altLang="en-US" dirty="0">
                <a:effectLst>
                  <a:outerShdw blurRad="38100" dist="38100" dir="2700000" algn="tl">
                    <a:srgbClr val="000000"/>
                  </a:outerShdw>
                </a:effectLst>
              </a:rPr>
              <a:t>There are several doing this. We need more workers!</a:t>
            </a:r>
          </a:p>
          <a:p>
            <a:r>
              <a:rPr lang="en-US" altLang="en-US" dirty="0">
                <a:effectLst>
                  <a:outerShdw blurRad="38100" dist="38100" dir="2700000" algn="tl">
                    <a:srgbClr val="000000"/>
                  </a:outerShdw>
                </a:effectLst>
              </a:rPr>
              <a:t>Consider the efforts of the early church.</a:t>
            </a:r>
          </a:p>
          <a:p>
            <a:r>
              <a:rPr lang="en-US" altLang="en-US" dirty="0">
                <a:effectLst>
                  <a:outerShdw blurRad="38100" dist="38100" dir="2700000" algn="tl">
                    <a:srgbClr val="000000"/>
                  </a:outerShdw>
                </a:effectLst>
              </a:rPr>
              <a:t>These were concerned people. It involved everyone! </a:t>
            </a:r>
            <a:r>
              <a:rPr lang="en-US" altLang="en-US" b="1" dirty="0">
                <a:effectLst>
                  <a:outerShdw blurRad="38100" dist="38100" dir="2700000" algn="tl">
                    <a:srgbClr val="000000"/>
                  </a:outerShdw>
                </a:effectLst>
              </a:rPr>
              <a:t>(Acts 8:3-4)</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16701056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7171">
                                            <p:txEl>
                                              <p:pRg st="3" end="3"/>
                                            </p:txEl>
                                          </p:spTgt>
                                        </p:tgtEl>
                                        <p:attrNameLst>
                                          <p:attrName>style.visibility</p:attrName>
                                        </p:attrNameLst>
                                      </p:cBhvr>
                                      <p:to>
                                        <p:strVal val="visible"/>
                                      </p:to>
                                    </p:set>
                                    <p:animEffect transition="in" filter="fade">
                                      <p:cBhvr>
                                        <p:cTn id="28" dur="1000"/>
                                        <p:tgtEl>
                                          <p:spTgt spid="7171">
                                            <p:txEl>
                                              <p:pRg st="3" end="3"/>
                                            </p:txEl>
                                          </p:spTgt>
                                        </p:tgtEl>
                                      </p:cBhvr>
                                    </p:animEffect>
                                    <p:anim calcmode="lin" valueType="num">
                                      <p:cBhvr>
                                        <p:cTn id="29" dur="1000" fill="hold"/>
                                        <p:tgtEl>
                                          <p:spTgt spid="717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7171">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A Healthy Church is Characterized by a Concern for the Lost</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Acts 8:3-4</a:t>
            </a:r>
            <a:r>
              <a:rPr lang="en-US" altLang="en-US" dirty="0">
                <a:effectLst>
                  <a:outerShdw blurRad="38100" dist="38100" dir="2700000" algn="tl">
                    <a:srgbClr val="000000"/>
                  </a:outerShdw>
                </a:effectLst>
              </a:rPr>
              <a:t> - As for Saul, he made havoc of the church, entering every house, and dragging off men and women, committing them to prison.  4 Therefore those who were scattered went everywhere preaching the word.</a:t>
            </a:r>
          </a:p>
        </p:txBody>
      </p:sp>
    </p:spTree>
    <p:extLst>
      <p:ext uri="{BB962C8B-B14F-4D97-AF65-F5344CB8AC3E}">
        <p14:creationId xmlns:p14="http://schemas.microsoft.com/office/powerpoint/2010/main" val="81498600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A Healthy Church is Characterized by a Concern for the Lost</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Notice the involvement of every member. </a:t>
            </a:r>
            <a:r>
              <a:rPr lang="en-US" altLang="en-US" b="1" dirty="0">
                <a:effectLst>
                  <a:outerShdw blurRad="38100" dist="38100" dir="2700000" algn="tl">
                    <a:srgbClr val="000000"/>
                  </a:outerShdw>
                </a:effectLst>
              </a:rPr>
              <a:t>(Acts 11:19-23)</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66254846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A Healthy Church is Characterized by a Concern for the Lost</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Acts 11:19-23</a:t>
            </a:r>
            <a:r>
              <a:rPr lang="en-US" altLang="en-US" dirty="0">
                <a:effectLst>
                  <a:outerShdw blurRad="38100" dist="38100" dir="2700000" algn="tl">
                    <a:srgbClr val="000000"/>
                  </a:outerShdw>
                </a:effectLst>
              </a:rPr>
              <a:t> - Now those who were scattered after the persecution that arose over Stephen traveled as far as Phoenicia, Cyprus, and Antioch, preaching the word to no one but the Jews only.  20 But some of them were men from Cyprus and Cyrene, who, when they had come to Antioch, spoke to the Hellenists, preaching the Lord Jesus.  </a:t>
            </a:r>
          </a:p>
        </p:txBody>
      </p:sp>
    </p:spTree>
    <p:extLst>
      <p:ext uri="{BB962C8B-B14F-4D97-AF65-F5344CB8AC3E}">
        <p14:creationId xmlns:p14="http://schemas.microsoft.com/office/powerpoint/2010/main" val="379073463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A Healthy Church is Characterized by a Concern for the Lost</a:t>
            </a:r>
          </a:p>
        </p:txBody>
      </p:sp>
      <p:sp>
        <p:nvSpPr>
          <p:cNvPr id="7171" name="Rectangle 3"/>
          <p:cNvSpPr>
            <a:spLocks noGrp="1" noChangeArrowheads="1"/>
          </p:cNvSpPr>
          <p:nvPr>
            <p:ph type="body" idx="1"/>
          </p:nvPr>
        </p:nvSpPr>
        <p:spPr/>
        <p:txBody>
          <a:bodyPr/>
          <a:lstStyle/>
          <a:p>
            <a:r>
              <a:rPr lang="en-US" altLang="en-US" sz="3000" dirty="0">
                <a:effectLst>
                  <a:outerShdw blurRad="38100" dist="38100" dir="2700000" algn="tl">
                    <a:srgbClr val="000000"/>
                  </a:outerShdw>
                </a:effectLst>
              </a:rPr>
              <a:t>21 And the hand of the Lord was with them, and a great number believed and turned to the Lord.  22 Then news of these things came to the ears of the church in Jerusalem, and they sent out Barnabas to go as far as Antioch.  23 When he came and had seen the grace of God, he was glad, and encouraged them all that with purpose of heart they should continue with the Lord.</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14468199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A Healthy Church is Characterized by a Concern for the Lost</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Ex. Henry </a:t>
            </a:r>
            <a:r>
              <a:rPr lang="en-US" altLang="en-US" dirty="0" err="1">
                <a:effectLst>
                  <a:outerShdw blurRad="38100" dist="38100" dir="2700000" algn="tl">
                    <a:srgbClr val="000000"/>
                  </a:outerShdw>
                </a:effectLst>
              </a:rPr>
              <a:t>Fickling</a:t>
            </a:r>
            <a:r>
              <a:rPr lang="en-US" altLang="en-US" dirty="0">
                <a:effectLst>
                  <a:outerShdw blurRad="38100" dist="38100" dir="2700000" algn="tl">
                    <a:srgbClr val="000000"/>
                  </a:outerShdw>
                </a:effectLst>
              </a:rPr>
              <a:t> - “Is that the man? --- If he has a soul, he is!”</a:t>
            </a:r>
          </a:p>
          <a:p>
            <a:r>
              <a:rPr lang="en-US" altLang="en-US" dirty="0">
                <a:effectLst>
                  <a:outerShdw blurRad="38100" dist="38100" dir="2700000" algn="tl">
                    <a:srgbClr val="000000"/>
                  </a:outerShdw>
                </a:effectLst>
              </a:rPr>
              <a:t>Again all of the church was concerned. Where do you stand? </a:t>
            </a:r>
            <a:r>
              <a:rPr lang="en-US" altLang="en-US" b="1" dirty="0">
                <a:effectLst>
                  <a:outerShdw blurRad="38100" dist="38100" dir="2700000" algn="tl">
                    <a:srgbClr val="000000"/>
                  </a:outerShdw>
                </a:effectLst>
              </a:rPr>
              <a:t>(Acts 13:1-2)</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08605886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A Healthy Church is Characterized by a Concern for the Lost</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Acts 13:1-2</a:t>
            </a:r>
            <a:r>
              <a:rPr lang="en-US" altLang="en-US" dirty="0">
                <a:effectLst>
                  <a:outerShdw blurRad="38100" dist="38100" dir="2700000" algn="tl">
                    <a:srgbClr val="000000"/>
                  </a:outerShdw>
                </a:effectLst>
              </a:rPr>
              <a:t> - Now in the church that was at Antioch there were certain prophets and teachers: Barnabas, Simeon who was called Niger, Lucius of Cyrene, Manaen who had been brought up with Herod the tetrarch, and Saul.  2 As they ministered to the Lord and fasted, the Holy Spirit said, "Now separate to Me Barnabas and Saul for the work to which I have called them."</a:t>
            </a:r>
          </a:p>
          <a:p>
            <a:endParaRPr lang="en-US" altLang="en-US" dirty="0">
              <a:effectLst>
                <a:outerShdw blurRad="38100" dist="38100" dir="2700000" algn="tl">
                  <a:srgbClr val="000000"/>
                </a:outerShdw>
              </a:effectLst>
            </a:endParaRPr>
          </a:p>
          <a:p>
            <a:r>
              <a:rPr lang="en-US" altLang="en-US" dirty="0">
                <a:effectLst>
                  <a:outerShdw blurRad="38100" dist="38100" dir="2700000" algn="tl">
                    <a:srgbClr val="000000"/>
                  </a:outerShdw>
                </a:effectLst>
              </a:rPr>
              <a:t>	    </a:t>
            </a:r>
          </a:p>
          <a:p>
            <a:endParaRPr lang="en-US" altLang="en-US" dirty="0">
              <a:effectLst>
                <a:outerShdw blurRad="38100" dist="38100" dir="2700000" algn="tl">
                  <a:srgbClr val="000000"/>
                </a:outerShdw>
              </a:effectLst>
            </a:endParaRP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74143753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2" end="2"/>
                                            </p:txEl>
                                          </p:spTgt>
                                        </p:tgtEl>
                                        <p:attrNameLst>
                                          <p:attrName>style.visibility</p:attrName>
                                        </p:attrNameLst>
                                      </p:cBhvr>
                                      <p:to>
                                        <p:strVal val="visible"/>
                                      </p:to>
                                    </p:set>
                                    <p:animEffect transition="in" filter="fade">
                                      <p:cBhvr>
                                        <p:cTn id="14" dur="1000"/>
                                        <p:tgtEl>
                                          <p:spTgt spid="7171">
                                            <p:txEl>
                                              <p:pRg st="2" end="2"/>
                                            </p:txEl>
                                          </p:spTgt>
                                        </p:tgtEl>
                                      </p:cBhvr>
                                    </p:animEffect>
                                    <p:anim calcmode="lin" valueType="num">
                                      <p:cBhvr>
                                        <p:cTn id="15"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A Healthy Church is Characterized by a Strong Stand for the Truth</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Standing for the truth involves preaching the truth, fighting error, calling people out of error into a stand for the truth, and paying a high price in the process.</a:t>
            </a:r>
          </a:p>
          <a:p>
            <a:r>
              <a:rPr lang="en-US" altLang="en-US" dirty="0">
                <a:effectLst>
                  <a:outerShdw blurRad="38100" dist="38100" dir="2700000" algn="tl">
                    <a:srgbClr val="000000"/>
                  </a:outerShdw>
                </a:effectLst>
              </a:rPr>
              <a:t>Paul fought the Judaizing teachers. </a:t>
            </a:r>
            <a:br>
              <a:rPr lang="en-US" altLang="en-US" dirty="0">
                <a:effectLst>
                  <a:outerShdw blurRad="38100" dist="38100" dir="2700000" algn="tl">
                    <a:srgbClr val="000000"/>
                  </a:outerShdw>
                </a:effectLst>
              </a:rPr>
            </a:br>
            <a:r>
              <a:rPr lang="en-US" altLang="en-US" b="1" dirty="0">
                <a:effectLst>
                  <a:outerShdw blurRad="38100" dist="38100" dir="2700000" algn="tl">
                    <a:srgbClr val="000000"/>
                  </a:outerShdw>
                </a:effectLst>
              </a:rPr>
              <a:t>(Gal 2:4-5, 14)</a:t>
            </a:r>
          </a:p>
        </p:txBody>
      </p:sp>
    </p:spTree>
    <p:extLst>
      <p:ext uri="{BB962C8B-B14F-4D97-AF65-F5344CB8AC3E}">
        <p14:creationId xmlns:p14="http://schemas.microsoft.com/office/powerpoint/2010/main" val="123714503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A Healthy Church is Characterized by a Strong Stand for the Truth</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Gal 2:4-5, 14</a:t>
            </a:r>
            <a:r>
              <a:rPr lang="en-US" altLang="en-US" dirty="0">
                <a:effectLst>
                  <a:outerShdw blurRad="38100" dist="38100" dir="2700000" algn="tl">
                    <a:srgbClr val="000000"/>
                  </a:outerShdw>
                </a:effectLst>
              </a:rPr>
              <a:t> - And this occurred because of false brethren secretly brought in (who came in by stealth to spy out our liberty which we have in Christ Jesus, that they might bring us into bondage),  5 to whom we did not yield submission even for an hour, that the truth of the gospel might continue with you.</a:t>
            </a:r>
          </a:p>
        </p:txBody>
      </p:sp>
    </p:spTree>
    <p:extLst>
      <p:ext uri="{BB962C8B-B14F-4D97-AF65-F5344CB8AC3E}">
        <p14:creationId xmlns:p14="http://schemas.microsoft.com/office/powerpoint/2010/main" val="138542775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4000" b="1" i="1" dirty="0">
                <a:effectLst>
                  <a:outerShdw blurRad="38100" dist="38100" dir="2700000" algn="tl">
                    <a:srgbClr val="000000"/>
                  </a:outerShdw>
                </a:effectLst>
              </a:rPr>
              <a:t>How does God view this church?</a:t>
            </a:r>
          </a:p>
        </p:txBody>
      </p:sp>
      <p:sp>
        <p:nvSpPr>
          <p:cNvPr id="7171" name="Rectangle 3"/>
          <p:cNvSpPr>
            <a:spLocks noGrp="1" noChangeArrowheads="1"/>
          </p:cNvSpPr>
          <p:nvPr>
            <p:ph type="body" idx="1"/>
          </p:nvPr>
        </p:nvSpPr>
        <p:spPr/>
        <p:txBody>
          <a:bodyPr/>
          <a:lstStyle/>
          <a:p>
            <a:r>
              <a:rPr lang="en-US" altLang="en-US" sz="4000" b="1" u="sng" dirty="0">
                <a:effectLst>
                  <a:outerShdw blurRad="38100" dist="38100" dir="2700000" algn="tl">
                    <a:srgbClr val="000000"/>
                  </a:outerShdw>
                </a:effectLst>
              </a:rPr>
              <a:t>Rom 14:11-12</a:t>
            </a:r>
            <a:r>
              <a:rPr lang="en-US" altLang="en-US" sz="4000" dirty="0">
                <a:effectLst>
                  <a:outerShdw blurRad="38100" dist="38100" dir="2700000" algn="tl">
                    <a:srgbClr val="000000"/>
                  </a:outerShdw>
                </a:effectLst>
              </a:rPr>
              <a:t> - For it is written: "As I live, says the LORD, Every knee shall bow to Me, And every tongue shall confess to God."  12 So then </a:t>
            </a:r>
            <a:r>
              <a:rPr lang="en-US" altLang="en-US" sz="4000" u="sng" dirty="0">
                <a:effectLst>
                  <a:outerShdw blurRad="38100" dist="38100" dir="2700000" algn="tl">
                    <a:srgbClr val="000000"/>
                  </a:outerShdw>
                </a:effectLst>
              </a:rPr>
              <a:t>each of us </a:t>
            </a:r>
            <a:r>
              <a:rPr lang="en-US" altLang="en-US" sz="4000" dirty="0">
                <a:effectLst>
                  <a:outerShdw blurRad="38100" dist="38100" dir="2700000" algn="tl">
                    <a:srgbClr val="000000"/>
                  </a:outerShdw>
                </a:effectLst>
              </a:rPr>
              <a:t>shall give account of himself to God.</a:t>
            </a:r>
          </a:p>
        </p:txBody>
      </p:sp>
    </p:spTree>
    <p:extLst>
      <p:ext uri="{BB962C8B-B14F-4D97-AF65-F5344CB8AC3E}">
        <p14:creationId xmlns:p14="http://schemas.microsoft.com/office/powerpoint/2010/main" val="420846565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A Healthy Church is Characterized by a Strong Stand for the Truth</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14 But when I saw that they were not straightforward about the truth of the gospel, I said to Peter before them all, "If you, being a Jew, live in the manner of Gentiles and not as the Jews, why do you compel Gentiles to live as Jews?</a:t>
            </a:r>
          </a:p>
        </p:txBody>
      </p:sp>
    </p:spTree>
    <p:extLst>
      <p:ext uri="{BB962C8B-B14F-4D97-AF65-F5344CB8AC3E}">
        <p14:creationId xmlns:p14="http://schemas.microsoft.com/office/powerpoint/2010/main" val="420417936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A Healthy Church is Characterized by a Strong Stand for the Truth</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John fought the Gnostics. </a:t>
            </a:r>
            <a:br>
              <a:rPr lang="en-US" altLang="en-US" dirty="0">
                <a:effectLst>
                  <a:outerShdw blurRad="38100" dist="38100" dir="2700000" algn="tl">
                    <a:srgbClr val="000000"/>
                  </a:outerShdw>
                </a:effectLst>
              </a:rPr>
            </a:br>
            <a:r>
              <a:rPr lang="en-US" altLang="en-US" b="1" dirty="0">
                <a:effectLst>
                  <a:outerShdw blurRad="38100" dist="38100" dir="2700000" algn="tl">
                    <a:srgbClr val="000000"/>
                  </a:outerShdw>
                </a:effectLst>
              </a:rPr>
              <a:t>(1 John 4:1; 2 John 9)</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5698727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A Healthy Church is Characterized by a Strong Stand for the Truth</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1 John 4:1</a:t>
            </a:r>
            <a:r>
              <a:rPr lang="en-US" altLang="en-US" dirty="0">
                <a:effectLst>
                  <a:outerShdw blurRad="38100" dist="38100" dir="2700000" algn="tl">
                    <a:srgbClr val="000000"/>
                  </a:outerShdw>
                </a:effectLst>
              </a:rPr>
              <a:t> -  Beloved, do not believe every spirit, but test the spirits, whether they are of God; because many false prophets have gone out into the world.</a:t>
            </a:r>
          </a:p>
        </p:txBody>
      </p:sp>
    </p:spTree>
    <p:extLst>
      <p:ext uri="{BB962C8B-B14F-4D97-AF65-F5344CB8AC3E}">
        <p14:creationId xmlns:p14="http://schemas.microsoft.com/office/powerpoint/2010/main" val="154128517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A Healthy Church is Characterized by a Strong Stand for the Truth</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2 John 9</a:t>
            </a:r>
            <a:r>
              <a:rPr lang="en-US" altLang="en-US" dirty="0">
                <a:effectLst>
                  <a:outerShdw blurRad="38100" dist="38100" dir="2700000" algn="tl">
                    <a:srgbClr val="000000"/>
                  </a:outerShdw>
                </a:effectLst>
              </a:rPr>
              <a:t> - Whoever transgresses and does not abide in the doctrine of Christ does not have God. He who abides in the doctrine of Christ has both the Father and the Son.</a:t>
            </a:r>
          </a:p>
        </p:txBody>
      </p:sp>
    </p:spTree>
    <p:extLst>
      <p:ext uri="{BB962C8B-B14F-4D97-AF65-F5344CB8AC3E}">
        <p14:creationId xmlns:p14="http://schemas.microsoft.com/office/powerpoint/2010/main" val="388762388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A Healthy Church is Characterized by a Strong Stand for the Truth</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Those who fellowship error will reach no one, they have joined the other side.</a:t>
            </a:r>
          </a:p>
          <a:p>
            <a:r>
              <a:rPr lang="en-US" altLang="en-US" dirty="0">
                <a:effectLst>
                  <a:outerShdw blurRad="38100" dist="38100" dir="2700000" algn="tl">
                    <a:srgbClr val="000000"/>
                  </a:outerShdw>
                </a:effectLst>
              </a:rPr>
              <a:t>This stand will be done in God’s way. </a:t>
            </a:r>
            <a:br>
              <a:rPr lang="en-US" altLang="en-US" dirty="0">
                <a:effectLst>
                  <a:outerShdw blurRad="38100" dist="38100" dir="2700000" algn="tl">
                    <a:srgbClr val="000000"/>
                  </a:outerShdw>
                </a:effectLst>
              </a:rPr>
            </a:br>
            <a:r>
              <a:rPr lang="en-US" altLang="en-US" b="1" dirty="0">
                <a:effectLst>
                  <a:outerShdw blurRad="38100" dist="38100" dir="2700000" algn="tl">
                    <a:srgbClr val="000000"/>
                  </a:outerShdw>
                </a:effectLst>
              </a:rPr>
              <a:t>(2 Cor 10:3-5)</a:t>
            </a:r>
          </a:p>
        </p:txBody>
      </p:sp>
    </p:spTree>
    <p:extLst>
      <p:ext uri="{BB962C8B-B14F-4D97-AF65-F5344CB8AC3E}">
        <p14:creationId xmlns:p14="http://schemas.microsoft.com/office/powerpoint/2010/main" val="229206246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A Healthy Church is Characterized by a Strong Stand for the Truth</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2 Cor 10:3-5</a:t>
            </a:r>
            <a:r>
              <a:rPr lang="en-US" altLang="en-US" dirty="0">
                <a:effectLst>
                  <a:outerShdw blurRad="38100" dist="38100" dir="2700000" algn="tl">
                    <a:srgbClr val="000000"/>
                  </a:outerShdw>
                </a:effectLst>
              </a:rPr>
              <a:t> -  3 For though we walk in the flesh, we do not war according to the flesh.  4 For the weapons of our warfare are not carnal but mighty in God for pulling down strongholds,  5 casting down arguments and every high thing that exalts itself against the knowledge of God, bringing every thought into captivity to the obedience of Christ,</a:t>
            </a:r>
          </a:p>
        </p:txBody>
      </p:sp>
    </p:spTree>
    <p:extLst>
      <p:ext uri="{BB962C8B-B14F-4D97-AF65-F5344CB8AC3E}">
        <p14:creationId xmlns:p14="http://schemas.microsoft.com/office/powerpoint/2010/main" val="261869092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A Healthy Church is Characterized by a Strong Stand for the Truth</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Our goal will be to teach men God’s word.</a:t>
            </a:r>
          </a:p>
          <a:p>
            <a:r>
              <a:rPr lang="en-US" altLang="en-US" dirty="0">
                <a:effectLst>
                  <a:outerShdw blurRad="38100" dist="38100" dir="2700000" algn="tl">
                    <a:srgbClr val="000000"/>
                  </a:outerShdw>
                </a:effectLst>
              </a:rPr>
              <a:t>Force, deception or pressure is not God’s way. Let us teach!</a:t>
            </a:r>
          </a:p>
          <a:p>
            <a:r>
              <a:rPr lang="en-US" altLang="en-US" dirty="0">
                <a:effectLst>
                  <a:outerShdw blurRad="38100" dist="38100" dir="2700000" algn="tl">
                    <a:srgbClr val="000000"/>
                  </a:outerShdw>
                </a:effectLst>
              </a:rPr>
              <a:t>Be ready, there will be strong reactions.</a:t>
            </a:r>
          </a:p>
          <a:p>
            <a:r>
              <a:rPr lang="en-US" altLang="en-US" dirty="0">
                <a:effectLst>
                  <a:outerShdw blurRad="38100" dist="38100" dir="2700000" algn="tl">
                    <a:srgbClr val="000000"/>
                  </a:outerShdw>
                </a:effectLst>
              </a:rPr>
              <a:t>On the one hand there will be those who view us favorably. </a:t>
            </a:r>
            <a:r>
              <a:rPr lang="en-US" altLang="en-US" b="1" dirty="0">
                <a:effectLst>
                  <a:outerShdw blurRad="38100" dist="38100" dir="2700000" algn="tl">
                    <a:srgbClr val="000000"/>
                  </a:outerShdw>
                </a:effectLst>
              </a:rPr>
              <a:t>(Acts 2:47; 5:13, 26)</a:t>
            </a:r>
          </a:p>
        </p:txBody>
      </p:sp>
    </p:spTree>
    <p:extLst>
      <p:ext uri="{BB962C8B-B14F-4D97-AF65-F5344CB8AC3E}">
        <p14:creationId xmlns:p14="http://schemas.microsoft.com/office/powerpoint/2010/main" val="34318210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7171">
                                            <p:txEl>
                                              <p:pRg st="3" end="3"/>
                                            </p:txEl>
                                          </p:spTgt>
                                        </p:tgtEl>
                                        <p:attrNameLst>
                                          <p:attrName>style.visibility</p:attrName>
                                        </p:attrNameLst>
                                      </p:cBhvr>
                                      <p:to>
                                        <p:strVal val="visible"/>
                                      </p:to>
                                    </p:set>
                                    <p:animEffect transition="in" filter="fade">
                                      <p:cBhvr>
                                        <p:cTn id="28" dur="1000"/>
                                        <p:tgtEl>
                                          <p:spTgt spid="7171">
                                            <p:txEl>
                                              <p:pRg st="3" end="3"/>
                                            </p:txEl>
                                          </p:spTgt>
                                        </p:tgtEl>
                                      </p:cBhvr>
                                    </p:animEffect>
                                    <p:anim calcmode="lin" valueType="num">
                                      <p:cBhvr>
                                        <p:cTn id="29" dur="1000" fill="hold"/>
                                        <p:tgtEl>
                                          <p:spTgt spid="717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7171">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A Healthy Church is Characterized by a Strong Stand for the Truth</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Acts 2:47 </a:t>
            </a:r>
            <a:r>
              <a:rPr lang="en-US" altLang="en-US" dirty="0">
                <a:effectLst>
                  <a:outerShdw blurRad="38100" dist="38100" dir="2700000" algn="tl">
                    <a:srgbClr val="000000"/>
                  </a:outerShdw>
                </a:effectLst>
              </a:rPr>
              <a:t>- praising God and having favor with all the people. And the Lord added to the church daily those who were being saved.</a:t>
            </a:r>
          </a:p>
        </p:txBody>
      </p:sp>
    </p:spTree>
    <p:extLst>
      <p:ext uri="{BB962C8B-B14F-4D97-AF65-F5344CB8AC3E}">
        <p14:creationId xmlns:p14="http://schemas.microsoft.com/office/powerpoint/2010/main" val="259165804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A Healthy Church is Characterized by a Strong Stand for the Truth</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13 Yet none of the rest dared join them, but the people esteemed them highly.</a:t>
            </a:r>
          </a:p>
        </p:txBody>
      </p:sp>
    </p:spTree>
    <p:extLst>
      <p:ext uri="{BB962C8B-B14F-4D97-AF65-F5344CB8AC3E}">
        <p14:creationId xmlns:p14="http://schemas.microsoft.com/office/powerpoint/2010/main" val="241773237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A Healthy Church is Characterized by a Strong Stand for the Truth</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26 Then the captain went with the officers and brought them without violence, for they feared the people, lest they should be stoned.</a:t>
            </a:r>
          </a:p>
        </p:txBody>
      </p:sp>
    </p:spTree>
    <p:extLst>
      <p:ext uri="{BB962C8B-B14F-4D97-AF65-F5344CB8AC3E}">
        <p14:creationId xmlns:p14="http://schemas.microsoft.com/office/powerpoint/2010/main" val="204880297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4000" b="1" i="1" dirty="0">
                <a:effectLst>
                  <a:outerShdw blurRad="38100" dist="38100" dir="2700000" algn="tl">
                    <a:srgbClr val="000000"/>
                  </a:outerShdw>
                </a:effectLst>
              </a:rPr>
              <a:t>How does God view this church?</a:t>
            </a:r>
          </a:p>
        </p:txBody>
      </p:sp>
      <p:sp>
        <p:nvSpPr>
          <p:cNvPr id="7171" name="Rectangle 3"/>
          <p:cNvSpPr>
            <a:spLocks noGrp="1" noChangeArrowheads="1"/>
          </p:cNvSpPr>
          <p:nvPr>
            <p:ph type="body" idx="1"/>
          </p:nvPr>
        </p:nvSpPr>
        <p:spPr/>
        <p:txBody>
          <a:bodyPr/>
          <a:lstStyle/>
          <a:p>
            <a:r>
              <a:rPr lang="en-US" altLang="en-US" sz="4000" dirty="0">
                <a:effectLst>
                  <a:outerShdw blurRad="38100" dist="38100" dir="2700000" algn="tl">
                    <a:srgbClr val="000000"/>
                  </a:outerShdw>
                </a:effectLst>
              </a:rPr>
              <a:t>The Lord knows </a:t>
            </a:r>
            <a:r>
              <a:rPr lang="en-US" altLang="en-US" sz="4000" i="1" u="sng" dirty="0">
                <a:effectLst>
                  <a:outerShdw blurRad="38100" dist="38100" dir="2700000" algn="tl">
                    <a:srgbClr val="000000"/>
                  </a:outerShdw>
                </a:effectLst>
              </a:rPr>
              <a:t>what is going on in churches</a:t>
            </a:r>
            <a:r>
              <a:rPr lang="en-US" altLang="en-US" sz="4000" dirty="0">
                <a:effectLst>
                  <a:outerShdw blurRad="38100" dist="38100" dir="2700000" algn="tl">
                    <a:srgbClr val="000000"/>
                  </a:outerShdw>
                </a:effectLst>
              </a:rPr>
              <a:t>. They can be rejected by Him. </a:t>
            </a:r>
            <a:br>
              <a:rPr lang="en-US" altLang="en-US" sz="4000" dirty="0">
                <a:effectLst>
                  <a:outerShdw blurRad="38100" dist="38100" dir="2700000" algn="tl">
                    <a:srgbClr val="000000"/>
                  </a:outerShdw>
                </a:effectLst>
              </a:rPr>
            </a:br>
            <a:r>
              <a:rPr lang="en-US" altLang="en-US" sz="4000" b="1" dirty="0">
                <a:effectLst>
                  <a:outerShdw blurRad="38100" dist="38100" dir="2700000" algn="tl">
                    <a:srgbClr val="000000"/>
                  </a:outerShdw>
                </a:effectLst>
              </a:rPr>
              <a:t>(Rev 1:11-13, 20; 2:5)</a:t>
            </a:r>
            <a:endParaRPr lang="en-US" altLang="en-US" sz="4000" dirty="0">
              <a:effectLst>
                <a:outerShdw blurRad="38100" dist="38100" dir="2700000" algn="tl">
                  <a:srgbClr val="000000"/>
                </a:outerShdw>
              </a:effectLst>
            </a:endParaRPr>
          </a:p>
        </p:txBody>
      </p:sp>
    </p:spTree>
    <p:extLst>
      <p:ext uri="{BB962C8B-B14F-4D97-AF65-F5344CB8AC3E}">
        <p14:creationId xmlns:p14="http://schemas.microsoft.com/office/powerpoint/2010/main" val="405302490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A Healthy Church is Characterized by a Strong Stand for the Truth</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Our stand for truth will be appreciated by some!</a:t>
            </a:r>
          </a:p>
          <a:p>
            <a:r>
              <a:rPr lang="en-US" altLang="en-US" dirty="0">
                <a:effectLst>
                  <a:outerShdw blurRad="38100" dist="38100" dir="2700000" algn="tl">
                    <a:srgbClr val="000000"/>
                  </a:outerShdw>
                </a:effectLst>
              </a:rPr>
              <a:t>We will never see all the good by the stand of a few!</a:t>
            </a:r>
          </a:p>
          <a:p>
            <a:r>
              <a:rPr lang="en-US" altLang="en-US" dirty="0">
                <a:effectLst>
                  <a:outerShdw blurRad="38100" dist="38100" dir="2700000" algn="tl">
                    <a:srgbClr val="000000"/>
                  </a:outerShdw>
                </a:effectLst>
              </a:rPr>
              <a:t>Our enemies will hate and misrepresent us. </a:t>
            </a:r>
            <a:r>
              <a:rPr lang="en-US" altLang="en-US" b="1" dirty="0">
                <a:effectLst>
                  <a:outerShdw blurRad="38100" dist="38100" dir="2700000" algn="tl">
                    <a:srgbClr val="000000"/>
                  </a:outerShdw>
                </a:effectLst>
              </a:rPr>
              <a:t>(1 Peter 4:14)</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25739354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A Healthy Church is Characterized by a Strong Stand for the Truth</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1 Peter 4:14 </a:t>
            </a:r>
            <a:r>
              <a:rPr lang="en-US" altLang="en-US" dirty="0">
                <a:effectLst>
                  <a:outerShdw blurRad="38100" dist="38100" dir="2700000" algn="tl">
                    <a:srgbClr val="000000"/>
                  </a:outerShdw>
                </a:effectLst>
              </a:rPr>
              <a:t>- If you are reproached for the name of Christ, blessed are you, for the Spirit of glory and of God rests upon you. On their part He is blasphemed, but on your part He is glorified.</a:t>
            </a:r>
          </a:p>
        </p:txBody>
      </p:sp>
    </p:spTree>
    <p:extLst>
      <p:ext uri="{BB962C8B-B14F-4D97-AF65-F5344CB8AC3E}">
        <p14:creationId xmlns:p14="http://schemas.microsoft.com/office/powerpoint/2010/main" val="24904400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A Healthy Church is Characterized by a Strong Stand for the Truth</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God will be with us! </a:t>
            </a:r>
            <a:r>
              <a:rPr lang="en-US" altLang="en-US" b="1" dirty="0">
                <a:effectLst>
                  <a:outerShdw blurRad="38100" dist="38100" dir="2700000" algn="tl">
                    <a:srgbClr val="000000"/>
                  </a:outerShdw>
                </a:effectLst>
              </a:rPr>
              <a:t>(Matt 28:20)</a:t>
            </a:r>
          </a:p>
        </p:txBody>
      </p:sp>
    </p:spTree>
    <p:extLst>
      <p:ext uri="{BB962C8B-B14F-4D97-AF65-F5344CB8AC3E}">
        <p14:creationId xmlns:p14="http://schemas.microsoft.com/office/powerpoint/2010/main" val="255744995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A Healthy Church is Characterized by a Strong Stand for the Truth</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Matt 28:20 </a:t>
            </a:r>
            <a:r>
              <a:rPr lang="en-US" altLang="en-US" dirty="0">
                <a:effectLst>
                  <a:outerShdw blurRad="38100" dist="38100" dir="2700000" algn="tl">
                    <a:srgbClr val="000000"/>
                  </a:outerShdw>
                </a:effectLst>
              </a:rPr>
              <a:t>- "teaching them to observe all things that I have commanded you; and lo, I am with you always, even to the end of the age." Amen.</a:t>
            </a:r>
          </a:p>
        </p:txBody>
      </p:sp>
    </p:spTree>
    <p:extLst>
      <p:ext uri="{BB962C8B-B14F-4D97-AF65-F5344CB8AC3E}">
        <p14:creationId xmlns:p14="http://schemas.microsoft.com/office/powerpoint/2010/main" val="366355304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A Healthy Church is Characterized by a Strong Stand for the Truth</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We must let people know where we stand.</a:t>
            </a:r>
          </a:p>
          <a:p>
            <a:r>
              <a:rPr lang="en-US" altLang="en-US" dirty="0">
                <a:effectLst>
                  <a:outerShdw blurRad="38100" dist="38100" dir="2700000" algn="tl">
                    <a:srgbClr val="000000"/>
                  </a:outerShdw>
                </a:effectLst>
              </a:rPr>
              <a:t>We will call men out of denominationalism and liberalism. We will call them out of the world.</a:t>
            </a:r>
          </a:p>
          <a:p>
            <a:r>
              <a:rPr lang="en-US" altLang="en-US" dirty="0">
                <a:effectLst>
                  <a:outerShdw blurRad="38100" dist="38100" dir="2700000" algn="tl">
                    <a:srgbClr val="000000"/>
                  </a:outerShdw>
                </a:effectLst>
              </a:rPr>
              <a:t>Never forget that many are aware of what is going on here. Above all, God is aware. </a:t>
            </a:r>
            <a:r>
              <a:rPr lang="en-US" altLang="en-US" b="1" dirty="0">
                <a:effectLst>
                  <a:outerShdw blurRad="38100" dist="38100" dir="2700000" algn="tl">
                    <a:srgbClr val="000000"/>
                  </a:outerShdw>
                </a:effectLst>
              </a:rPr>
              <a:t>(Heb 4:13)</a:t>
            </a:r>
          </a:p>
        </p:txBody>
      </p:sp>
    </p:spTree>
    <p:extLst>
      <p:ext uri="{BB962C8B-B14F-4D97-AF65-F5344CB8AC3E}">
        <p14:creationId xmlns:p14="http://schemas.microsoft.com/office/powerpoint/2010/main" val="257000383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A Healthy Church is Characterized by a Strong Stand for the Truth</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Heb 4:13 </a:t>
            </a:r>
            <a:r>
              <a:rPr lang="en-US" altLang="en-US" dirty="0">
                <a:effectLst>
                  <a:outerShdw blurRad="38100" dist="38100" dir="2700000" algn="tl">
                    <a:srgbClr val="000000"/>
                  </a:outerShdw>
                </a:effectLst>
              </a:rPr>
              <a:t>- And there is no creature hidden from His sight, but all things are naked and open to the eyes of Him to whom we must give account.</a:t>
            </a:r>
          </a:p>
        </p:txBody>
      </p:sp>
    </p:spTree>
    <p:extLst>
      <p:ext uri="{BB962C8B-B14F-4D97-AF65-F5344CB8AC3E}">
        <p14:creationId xmlns:p14="http://schemas.microsoft.com/office/powerpoint/2010/main" val="82043896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A Healthy Church is Characterized by a Strong Stand for the Truth</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Please do not be ashamed of god’s truth. </a:t>
            </a:r>
            <a:r>
              <a:rPr lang="en-US" altLang="en-US" b="1" dirty="0">
                <a:effectLst>
                  <a:outerShdw blurRad="38100" dist="38100" dir="2700000" algn="tl">
                    <a:srgbClr val="000000"/>
                  </a:outerShdw>
                </a:effectLst>
              </a:rPr>
              <a:t>(2 Tim 1:8, 12)</a:t>
            </a:r>
          </a:p>
        </p:txBody>
      </p:sp>
    </p:spTree>
    <p:extLst>
      <p:ext uri="{BB962C8B-B14F-4D97-AF65-F5344CB8AC3E}">
        <p14:creationId xmlns:p14="http://schemas.microsoft.com/office/powerpoint/2010/main" val="356965013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A Healthy Church is Characterized by a Strong Stand for the Truth</a:t>
            </a:r>
          </a:p>
        </p:txBody>
      </p:sp>
      <p:sp>
        <p:nvSpPr>
          <p:cNvPr id="7171" name="Rectangle 3"/>
          <p:cNvSpPr>
            <a:spLocks noGrp="1" noChangeArrowheads="1"/>
          </p:cNvSpPr>
          <p:nvPr>
            <p:ph type="body" idx="1"/>
          </p:nvPr>
        </p:nvSpPr>
        <p:spPr/>
        <p:txBody>
          <a:bodyPr/>
          <a:lstStyle/>
          <a:p>
            <a:r>
              <a:rPr lang="en-US" altLang="en-US" b="1" u="sng" dirty="0">
                <a:effectLst>
                  <a:outerShdw blurRad="38100" dist="38100" dir="2700000" algn="tl">
                    <a:srgbClr val="000000"/>
                  </a:outerShdw>
                </a:effectLst>
              </a:rPr>
              <a:t>2 Tim 1:8, 12 </a:t>
            </a:r>
            <a:r>
              <a:rPr lang="en-US" altLang="en-US" dirty="0">
                <a:effectLst>
                  <a:outerShdw blurRad="38100" dist="38100" dir="2700000" algn="tl">
                    <a:srgbClr val="000000"/>
                  </a:outerShdw>
                </a:effectLst>
              </a:rPr>
              <a:t>-  Therefore do not be ashamed of the testimony of our Lord, nor of me His prisoner, but share with me in the sufferings for the gospel according to the power of God,</a:t>
            </a:r>
          </a:p>
        </p:txBody>
      </p:sp>
    </p:spTree>
    <p:extLst>
      <p:ext uri="{BB962C8B-B14F-4D97-AF65-F5344CB8AC3E}">
        <p14:creationId xmlns:p14="http://schemas.microsoft.com/office/powerpoint/2010/main" val="330006992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A Healthy Church is Characterized by a Strong Stand for the Truth</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12 For this reason I also suffer these things; nevertheless I am not ashamed, for I know whom I have believed and am persuaded that He is able to keep what I have committed to Him until that Day.</a:t>
            </a:r>
          </a:p>
        </p:txBody>
      </p:sp>
    </p:spTree>
    <p:extLst>
      <p:ext uri="{BB962C8B-B14F-4D97-AF65-F5344CB8AC3E}">
        <p14:creationId xmlns:p14="http://schemas.microsoft.com/office/powerpoint/2010/main" val="327305235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b="1" i="1" dirty="0">
                <a:effectLst>
                  <a:outerShdw blurRad="38100" dist="38100" dir="2700000" algn="tl">
                    <a:srgbClr val="000000"/>
                  </a:outerShdw>
                </a:effectLst>
              </a:rPr>
              <a:t>A Healthy Church is Characterized by a Strong Stand for the Truth</a:t>
            </a:r>
          </a:p>
        </p:txBody>
      </p:sp>
      <p:sp>
        <p:nvSpPr>
          <p:cNvPr id="7171" name="Rectangle 3"/>
          <p:cNvSpPr>
            <a:spLocks noGrp="1" noChangeArrowheads="1"/>
          </p:cNvSpPr>
          <p:nvPr>
            <p:ph type="body" idx="1"/>
          </p:nvPr>
        </p:nvSpPr>
        <p:spPr/>
        <p:txBody>
          <a:bodyPr/>
          <a:lstStyle/>
          <a:p>
            <a:r>
              <a:rPr lang="en-US" altLang="en-US" dirty="0">
                <a:effectLst>
                  <a:outerShdw blurRad="38100" dist="38100" dir="2700000" algn="tl">
                    <a:srgbClr val="000000"/>
                  </a:outerShdw>
                </a:effectLst>
              </a:rPr>
              <a:t>Are we a church that pleases God?</a:t>
            </a:r>
          </a:p>
          <a:p>
            <a:r>
              <a:rPr lang="en-US" altLang="en-US" dirty="0">
                <a:effectLst>
                  <a:outerShdw blurRad="38100" dist="38100" dir="2700000" algn="tl">
                    <a:srgbClr val="000000"/>
                  </a:outerShdw>
                </a:effectLst>
              </a:rPr>
              <a:t>It starts with each of us. What do we want to achieve? </a:t>
            </a:r>
          </a:p>
          <a:p>
            <a:r>
              <a:rPr lang="en-US" altLang="en-US" dirty="0">
                <a:effectLst>
                  <a:outerShdw blurRad="38100" dist="38100" dir="2700000" algn="tl">
                    <a:srgbClr val="000000"/>
                  </a:outerShdw>
                </a:effectLst>
              </a:rPr>
              <a:t>God will provide for us when we seek to do His will.</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99822908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4000" b="1" i="1" dirty="0">
                <a:effectLst>
                  <a:outerShdw blurRad="38100" dist="38100" dir="2700000" algn="tl">
                    <a:srgbClr val="000000"/>
                  </a:outerShdw>
                </a:effectLst>
              </a:rPr>
              <a:t>How does God view this church?</a:t>
            </a:r>
          </a:p>
        </p:txBody>
      </p:sp>
      <p:sp>
        <p:nvSpPr>
          <p:cNvPr id="7171" name="Rectangle 3"/>
          <p:cNvSpPr>
            <a:spLocks noGrp="1" noChangeArrowheads="1"/>
          </p:cNvSpPr>
          <p:nvPr>
            <p:ph type="body" idx="1"/>
          </p:nvPr>
        </p:nvSpPr>
        <p:spPr/>
        <p:txBody>
          <a:bodyPr/>
          <a:lstStyle/>
          <a:p>
            <a:r>
              <a:rPr lang="en-US" altLang="en-US" sz="4000" b="1" u="sng" dirty="0">
                <a:effectLst>
                  <a:outerShdw blurRad="38100" dist="38100" dir="2700000" algn="tl">
                    <a:srgbClr val="000000"/>
                  </a:outerShdw>
                </a:effectLst>
              </a:rPr>
              <a:t>Rev 1:11-13, 20; 2:5</a:t>
            </a:r>
            <a:r>
              <a:rPr lang="en-US" altLang="en-US" sz="4000" u="sng" dirty="0">
                <a:effectLst>
                  <a:outerShdw blurRad="38100" dist="38100" dir="2700000" algn="tl">
                    <a:srgbClr val="000000"/>
                  </a:outerShdw>
                </a:effectLst>
              </a:rPr>
              <a:t> </a:t>
            </a:r>
            <a:r>
              <a:rPr lang="en-US" altLang="en-US" sz="4000" dirty="0">
                <a:effectLst>
                  <a:outerShdw blurRad="38100" dist="38100" dir="2700000" algn="tl">
                    <a:srgbClr val="000000"/>
                  </a:outerShdw>
                </a:effectLst>
              </a:rPr>
              <a:t>– saying, "I am the Alpha and the Omega, the First and the Last," and, "What you see, write in a book and send it </a:t>
            </a:r>
            <a:r>
              <a:rPr lang="en-US" altLang="en-US" sz="4000" u="sng" dirty="0">
                <a:effectLst>
                  <a:outerShdw blurRad="38100" dist="38100" dir="2700000" algn="tl">
                    <a:srgbClr val="000000"/>
                  </a:outerShdw>
                </a:effectLst>
              </a:rPr>
              <a:t>to the seven churches</a:t>
            </a:r>
            <a:r>
              <a:rPr lang="en-US" altLang="en-US" sz="4000" dirty="0">
                <a:effectLst>
                  <a:outerShdw blurRad="38100" dist="38100" dir="2700000" algn="tl">
                    <a:srgbClr val="000000"/>
                  </a:outerShdw>
                </a:effectLst>
              </a:rPr>
              <a:t> which are in Asia: to Ephesus, to Smyrna, to Pergamos, to Thyatira, to Sardis, to Philadelphia, and to Laodicea."</a:t>
            </a:r>
          </a:p>
        </p:txBody>
      </p:sp>
    </p:spTree>
    <p:extLst>
      <p:ext uri="{BB962C8B-B14F-4D97-AF65-F5344CB8AC3E}">
        <p14:creationId xmlns:p14="http://schemas.microsoft.com/office/powerpoint/2010/main" val="180748041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4000" b="1" i="1" dirty="0">
                <a:effectLst>
                  <a:outerShdw blurRad="38100" dist="38100" dir="2700000" algn="tl">
                    <a:srgbClr val="000000"/>
                  </a:outerShdw>
                </a:effectLst>
              </a:rPr>
              <a:t>How does God view this church?</a:t>
            </a:r>
          </a:p>
        </p:txBody>
      </p:sp>
      <p:sp>
        <p:nvSpPr>
          <p:cNvPr id="7171" name="Rectangle 3"/>
          <p:cNvSpPr>
            <a:spLocks noGrp="1" noChangeArrowheads="1"/>
          </p:cNvSpPr>
          <p:nvPr>
            <p:ph type="body" idx="1"/>
          </p:nvPr>
        </p:nvSpPr>
        <p:spPr/>
        <p:txBody>
          <a:bodyPr/>
          <a:lstStyle/>
          <a:p>
            <a:r>
              <a:rPr lang="en-US" altLang="en-US" sz="4000" dirty="0">
                <a:effectLst>
                  <a:outerShdw blurRad="38100" dist="38100" dir="2700000" algn="tl">
                    <a:srgbClr val="000000"/>
                  </a:outerShdw>
                </a:effectLst>
              </a:rPr>
              <a:t>12 Then I turned to see the voice that spoke with me. And having turned </a:t>
            </a:r>
            <a:r>
              <a:rPr lang="en-US" altLang="en-US" sz="4000" u="sng" dirty="0">
                <a:effectLst>
                  <a:outerShdw blurRad="38100" dist="38100" dir="2700000" algn="tl">
                    <a:srgbClr val="000000"/>
                  </a:outerShdw>
                </a:effectLst>
              </a:rPr>
              <a:t>I saw seven golden lampstands</a:t>
            </a:r>
            <a:r>
              <a:rPr lang="en-US" altLang="en-US" sz="4000" dirty="0">
                <a:effectLst>
                  <a:outerShdw blurRad="38100" dist="38100" dir="2700000" algn="tl">
                    <a:srgbClr val="000000"/>
                  </a:outerShdw>
                </a:effectLst>
              </a:rPr>
              <a:t>,  </a:t>
            </a:r>
          </a:p>
        </p:txBody>
      </p:sp>
    </p:spTree>
    <p:extLst>
      <p:ext uri="{BB962C8B-B14F-4D97-AF65-F5344CB8AC3E}">
        <p14:creationId xmlns:p14="http://schemas.microsoft.com/office/powerpoint/2010/main" val="348489911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4000" b="1" i="1" dirty="0">
                <a:effectLst>
                  <a:outerShdw blurRad="38100" dist="38100" dir="2700000" algn="tl">
                    <a:srgbClr val="000000"/>
                  </a:outerShdw>
                </a:effectLst>
              </a:rPr>
              <a:t>How does God view this church?</a:t>
            </a:r>
          </a:p>
        </p:txBody>
      </p:sp>
      <p:sp>
        <p:nvSpPr>
          <p:cNvPr id="7171" name="Rectangle 3"/>
          <p:cNvSpPr>
            <a:spLocks noGrp="1" noChangeArrowheads="1"/>
          </p:cNvSpPr>
          <p:nvPr>
            <p:ph type="body" idx="1"/>
          </p:nvPr>
        </p:nvSpPr>
        <p:spPr/>
        <p:txBody>
          <a:bodyPr/>
          <a:lstStyle/>
          <a:p>
            <a:r>
              <a:rPr lang="en-US" altLang="en-US" sz="4000" dirty="0">
                <a:effectLst>
                  <a:outerShdw blurRad="38100" dist="38100" dir="2700000" algn="tl">
                    <a:srgbClr val="000000"/>
                  </a:outerShdw>
                </a:effectLst>
              </a:rPr>
              <a:t>13 and </a:t>
            </a:r>
            <a:r>
              <a:rPr lang="en-US" altLang="en-US" sz="4000" u="sng" dirty="0">
                <a:effectLst>
                  <a:outerShdw blurRad="38100" dist="38100" dir="2700000" algn="tl">
                    <a:srgbClr val="000000"/>
                  </a:outerShdw>
                </a:effectLst>
              </a:rPr>
              <a:t>in the midst of the seven lampstands </a:t>
            </a:r>
            <a:r>
              <a:rPr lang="en-US" altLang="en-US" sz="4000" dirty="0">
                <a:effectLst>
                  <a:outerShdw blurRad="38100" dist="38100" dir="2700000" algn="tl">
                    <a:srgbClr val="000000"/>
                  </a:outerShdw>
                </a:effectLst>
              </a:rPr>
              <a:t>One like the Son of Man, clothed with a garment down to the feet and girded about the chest with a golden band.</a:t>
            </a:r>
          </a:p>
        </p:txBody>
      </p:sp>
    </p:spTree>
    <p:extLst>
      <p:ext uri="{BB962C8B-B14F-4D97-AF65-F5344CB8AC3E}">
        <p14:creationId xmlns:p14="http://schemas.microsoft.com/office/powerpoint/2010/main" val="917450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4000" b="1" i="1" dirty="0">
                <a:effectLst>
                  <a:outerShdw blurRad="38100" dist="38100" dir="2700000" algn="tl">
                    <a:srgbClr val="000000"/>
                  </a:outerShdw>
                </a:effectLst>
              </a:rPr>
              <a:t>How does God view this church?</a:t>
            </a:r>
          </a:p>
        </p:txBody>
      </p:sp>
      <p:sp>
        <p:nvSpPr>
          <p:cNvPr id="7171" name="Rectangle 3"/>
          <p:cNvSpPr>
            <a:spLocks noGrp="1" noChangeArrowheads="1"/>
          </p:cNvSpPr>
          <p:nvPr>
            <p:ph type="body" idx="1"/>
          </p:nvPr>
        </p:nvSpPr>
        <p:spPr/>
        <p:txBody>
          <a:bodyPr/>
          <a:lstStyle/>
          <a:p>
            <a:r>
              <a:rPr lang="en-US" altLang="en-US" sz="4000" dirty="0">
                <a:effectLst>
                  <a:outerShdw blurRad="38100" dist="38100" dir="2700000" algn="tl">
                    <a:srgbClr val="000000"/>
                  </a:outerShdw>
                </a:effectLst>
              </a:rPr>
              <a:t>20 "The mystery of the seven stars which you saw in My right hand, and the seven golden lampstands: The seven stars are the angels of the seven churches, and </a:t>
            </a:r>
            <a:r>
              <a:rPr lang="en-US" altLang="en-US" sz="4000" u="sng" dirty="0">
                <a:effectLst>
                  <a:outerShdw blurRad="38100" dist="38100" dir="2700000" algn="tl">
                    <a:srgbClr val="000000"/>
                  </a:outerShdw>
                </a:effectLst>
              </a:rPr>
              <a:t>the seven lampstands which you saw are the seven churches</a:t>
            </a:r>
            <a:r>
              <a:rPr lang="en-US" altLang="en-US" sz="4000" dirty="0">
                <a:effectLst>
                  <a:outerShdw blurRad="38100" dist="38100" dir="2700000" algn="tl">
                    <a:srgbClr val="000000"/>
                  </a:outerShdw>
                </a:effectLst>
              </a:rPr>
              <a:t>.</a:t>
            </a:r>
          </a:p>
        </p:txBody>
      </p:sp>
    </p:spTree>
    <p:extLst>
      <p:ext uri="{BB962C8B-B14F-4D97-AF65-F5344CB8AC3E}">
        <p14:creationId xmlns:p14="http://schemas.microsoft.com/office/powerpoint/2010/main" val="181809763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6138</TotalTime>
  <Words>2948</Words>
  <Application>Microsoft Office PowerPoint</Application>
  <PresentationFormat>Widescreen</PresentationFormat>
  <Paragraphs>205</Paragraphs>
  <Slides>59</Slides>
  <Notes>59</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59</vt:i4>
      </vt:variant>
    </vt:vector>
  </HeadingPairs>
  <TitlesOfParts>
    <vt:vector size="61" baseType="lpstr">
      <vt:lpstr>Arial</vt:lpstr>
      <vt:lpstr>Default Design</vt:lpstr>
      <vt:lpstr>Marks of a Healthy Church (Part 1)</vt:lpstr>
      <vt:lpstr>How does God view this church?</vt:lpstr>
      <vt:lpstr>How does God view this church?</vt:lpstr>
      <vt:lpstr>How does God view this church?</vt:lpstr>
      <vt:lpstr>How does God view this church?</vt:lpstr>
      <vt:lpstr>How does God view this church?</vt:lpstr>
      <vt:lpstr>How does God view this church?</vt:lpstr>
      <vt:lpstr>How does God view this church?</vt:lpstr>
      <vt:lpstr>How does God view this church?</vt:lpstr>
      <vt:lpstr>How does God view this church?</vt:lpstr>
      <vt:lpstr>How does God view this church?</vt:lpstr>
      <vt:lpstr>How does God view this church?</vt:lpstr>
      <vt:lpstr>How does God view this church?</vt:lpstr>
      <vt:lpstr>How does God view this church?</vt:lpstr>
      <vt:lpstr>How does God view this church?</vt:lpstr>
      <vt:lpstr>A Healthy Church is Characterized by a Determination to Please God.</vt:lpstr>
      <vt:lpstr>A Healthy Church is Characterized by a Determination to Please God.</vt:lpstr>
      <vt:lpstr>A Healthy Church is Characterized by a Determination to Please God.</vt:lpstr>
      <vt:lpstr>A Healthy Church is Characterized by a Determination to Please God.</vt:lpstr>
      <vt:lpstr>A Healthy Church is Characterized by a Determination to Please God.</vt:lpstr>
      <vt:lpstr>A Healthy Church is Characterized by a Determination to Please God.</vt:lpstr>
      <vt:lpstr>A Healthy Church is Characterized by a Determination to Please God.</vt:lpstr>
      <vt:lpstr>A Healthy Church is Characterized by a Determination to Please God.</vt:lpstr>
      <vt:lpstr>A Healthy Church is Characterized by a Determination to Please God.</vt:lpstr>
      <vt:lpstr>A Healthy Church is Characterized by a Determination to Please God.</vt:lpstr>
      <vt:lpstr>A Healthy Church is Characterized by a Determination to Please God.</vt:lpstr>
      <vt:lpstr>A Healthy Church is Characterized by a Determination to Please God.</vt:lpstr>
      <vt:lpstr>A Healthy Church is Characterized by a Concern for the Lost</vt:lpstr>
      <vt:lpstr>A Healthy Church is Characterized by a Concern for the Lost</vt:lpstr>
      <vt:lpstr>A Healthy Church is Characterized by a Concern for the Lost</vt:lpstr>
      <vt:lpstr>A Healthy Church is Characterized by a Concern for the Lost</vt:lpstr>
      <vt:lpstr>A Healthy Church is Characterized by a Concern for the Lost</vt:lpstr>
      <vt:lpstr>A Healthy Church is Characterized by a Concern for the Lost</vt:lpstr>
      <vt:lpstr>A Healthy Church is Characterized by a Concern for the Lost</vt:lpstr>
      <vt:lpstr>A Healthy Church is Characterized by a Concern for the Lost</vt:lpstr>
      <vt:lpstr>A Healthy Church is Characterized by a Concern for the Lost</vt:lpstr>
      <vt:lpstr>A Healthy Church is Characterized by a Concern for the Lost</vt:lpstr>
      <vt:lpstr>A Healthy Church is Characterized by a Strong Stand for the Truth</vt:lpstr>
      <vt:lpstr>A Healthy Church is Characterized by a Strong Stand for the Truth</vt:lpstr>
      <vt:lpstr>A Healthy Church is Characterized by a Strong Stand for the Truth</vt:lpstr>
      <vt:lpstr>A Healthy Church is Characterized by a Strong Stand for the Truth</vt:lpstr>
      <vt:lpstr>A Healthy Church is Characterized by a Strong Stand for the Truth</vt:lpstr>
      <vt:lpstr>A Healthy Church is Characterized by a Strong Stand for the Truth</vt:lpstr>
      <vt:lpstr>A Healthy Church is Characterized by a Strong Stand for the Truth</vt:lpstr>
      <vt:lpstr>A Healthy Church is Characterized by a Strong Stand for the Truth</vt:lpstr>
      <vt:lpstr>A Healthy Church is Characterized by a Strong Stand for the Truth</vt:lpstr>
      <vt:lpstr>A Healthy Church is Characterized by a Strong Stand for the Truth</vt:lpstr>
      <vt:lpstr>A Healthy Church is Characterized by a Strong Stand for the Truth</vt:lpstr>
      <vt:lpstr>A Healthy Church is Characterized by a Strong Stand for the Truth</vt:lpstr>
      <vt:lpstr>A Healthy Church is Characterized by a Strong Stand for the Truth</vt:lpstr>
      <vt:lpstr>A Healthy Church is Characterized by a Strong Stand for the Truth</vt:lpstr>
      <vt:lpstr>A Healthy Church is Characterized by a Strong Stand for the Truth</vt:lpstr>
      <vt:lpstr>A Healthy Church is Characterized by a Strong Stand for the Truth</vt:lpstr>
      <vt:lpstr>A Healthy Church is Characterized by a Strong Stand for the Truth</vt:lpstr>
      <vt:lpstr>A Healthy Church is Characterized by a Strong Stand for the Truth</vt:lpstr>
      <vt:lpstr>A Healthy Church is Characterized by a Strong Stand for the Truth</vt:lpstr>
      <vt:lpstr>A Healthy Church is Characterized by a Strong Stand for the Truth</vt:lpstr>
      <vt:lpstr>A Healthy Church is Characterized by a Strong Stand for the Truth</vt:lpstr>
      <vt:lpstr>A Healthy Church is Characterized by a Strong Stand for the Truth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challenge in being right.</dc:title>
  <dc:creator>DON BUNTING</dc:creator>
  <cp:lastModifiedBy>13347</cp:lastModifiedBy>
  <cp:revision>126</cp:revision>
  <dcterms:created xsi:type="dcterms:W3CDTF">2011-01-22T21:17:58Z</dcterms:created>
  <dcterms:modified xsi:type="dcterms:W3CDTF">2021-03-21T02:01:44Z</dcterms:modified>
</cp:coreProperties>
</file>