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6" r:id="rId2"/>
    <p:sldId id="258" r:id="rId3"/>
    <p:sldId id="1617" r:id="rId4"/>
    <p:sldId id="1618" r:id="rId5"/>
    <p:sldId id="1619" r:id="rId6"/>
    <p:sldId id="1620" r:id="rId7"/>
    <p:sldId id="1621" r:id="rId8"/>
    <p:sldId id="1622" r:id="rId9"/>
    <p:sldId id="1558" r:id="rId10"/>
    <p:sldId id="1595" r:id="rId11"/>
    <p:sldId id="1596" r:id="rId12"/>
    <p:sldId id="1597" r:id="rId13"/>
    <p:sldId id="1598" r:id="rId14"/>
    <p:sldId id="1599" r:id="rId15"/>
    <p:sldId id="1600" r:id="rId16"/>
    <p:sldId id="1601" r:id="rId17"/>
    <p:sldId id="1602" r:id="rId18"/>
    <p:sldId id="1603" r:id="rId19"/>
    <p:sldId id="1604" r:id="rId20"/>
    <p:sldId id="1605" r:id="rId21"/>
    <p:sldId id="1606" r:id="rId22"/>
    <p:sldId id="1607" r:id="rId23"/>
    <p:sldId id="1608" r:id="rId24"/>
    <p:sldId id="1609" r:id="rId25"/>
    <p:sldId id="1610" r:id="rId26"/>
    <p:sldId id="1611" r:id="rId27"/>
    <p:sldId id="1612" r:id="rId28"/>
    <p:sldId id="1613" r:id="rId29"/>
    <p:sldId id="1614" r:id="rId30"/>
    <p:sldId id="1615" r:id="rId31"/>
    <p:sldId id="1616" r:id="rId32"/>
    <p:sldId id="1488" r:id="rId33"/>
    <p:sldId id="1578" r:id="rId34"/>
    <p:sldId id="1579" r:id="rId35"/>
    <p:sldId id="1580" r:id="rId36"/>
    <p:sldId id="1581" r:id="rId37"/>
    <p:sldId id="1582" r:id="rId38"/>
    <p:sldId id="1583" r:id="rId39"/>
    <p:sldId id="1584" r:id="rId40"/>
    <p:sldId id="1585" r:id="rId41"/>
    <p:sldId id="1586" r:id="rId42"/>
    <p:sldId id="1587" r:id="rId43"/>
    <p:sldId id="1588" r:id="rId44"/>
    <p:sldId id="1589" r:id="rId45"/>
    <p:sldId id="1590" r:id="rId46"/>
    <p:sldId id="1591" r:id="rId47"/>
    <p:sldId id="1592" r:id="rId48"/>
    <p:sldId id="1593" r:id="rId49"/>
    <p:sldId id="1594" r:id="rId50"/>
    <p:sldId id="1489" r:id="rId5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66"/>
    <a:srgbClr val="A50021"/>
    <a:srgbClr val="003300"/>
    <a:srgbClr val="660066"/>
    <a:srgbClr val="5B0A01"/>
    <a:srgbClr val="43193F"/>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75" autoAdjust="0"/>
    <p:restoredTop sz="86491" autoAdjust="0"/>
  </p:normalViewPr>
  <p:slideViewPr>
    <p:cSldViewPr>
      <p:cViewPr varScale="1">
        <p:scale>
          <a:sx n="78" d="100"/>
          <a:sy n="78" d="100"/>
        </p:scale>
        <p:origin x="1646" y="62"/>
      </p:cViewPr>
      <p:guideLst>
        <p:guide orient="horz" pos="2160"/>
        <p:guide pos="2880"/>
      </p:guideLst>
    </p:cSldViewPr>
  </p:slideViewPr>
  <p:outlineViewPr>
    <p:cViewPr>
      <p:scale>
        <a:sx n="33" d="100"/>
        <a:sy n="33" d="100"/>
      </p:scale>
      <p:origin x="0" y="29838"/>
    </p:cViewPr>
  </p:outlineViewPr>
  <p:notesTextViewPr>
    <p:cViewPr>
      <p:scale>
        <a:sx n="100" d="100"/>
        <a:sy n="100" d="100"/>
      </p:scale>
      <p:origin x="0" y="0"/>
    </p:cViewPr>
  </p:notesTextViewPr>
  <p:sorterViewPr>
    <p:cViewPr>
      <p:scale>
        <a:sx n="66" d="100"/>
        <a:sy n="66" d="100"/>
      </p:scale>
      <p:origin x="0" y="504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E2A4246-FEC8-4CA3-8B43-B17F7ECCB684}" type="slidenum">
              <a:rPr lang="en-US"/>
              <a:pPr>
                <a:defRPr/>
              </a:pPr>
              <a:t>‹#›</a:t>
            </a:fld>
            <a:endParaRPr lang="en-US"/>
          </a:p>
        </p:txBody>
      </p:sp>
    </p:spTree>
    <p:extLst>
      <p:ext uri="{BB962C8B-B14F-4D97-AF65-F5344CB8AC3E}">
        <p14:creationId xmlns:p14="http://schemas.microsoft.com/office/powerpoint/2010/main" val="27037245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a:ln/>
        </p:spPr>
      </p:sp>
      <p:sp>
        <p:nvSpPr>
          <p:cNvPr id="15362"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363"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44C85ED7-A3B1-4DC2-BB48-736A1A8264F1}" type="slidenum">
              <a:rPr lang="en-US" altLang="en-US" smtClean="0"/>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17</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18</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19</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20</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21</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22</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23</a:t>
            </a:fld>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24</a:t>
            </a:fld>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25</a:t>
            </a:fld>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26</a:t>
            </a:fld>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27</a:t>
            </a:fld>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28</a:t>
            </a:fld>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29</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a:t>
            </a:fld>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30</a:t>
            </a:fld>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31</a:t>
            </a:fld>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32</a:t>
            </a:fld>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33</a:t>
            </a:fld>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34</a:t>
            </a:fld>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35</a:t>
            </a:fld>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36</a:t>
            </a:fld>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37</a:t>
            </a:fld>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38</a:t>
            </a:fld>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39</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a:t>
            </a:fld>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40</a:t>
            </a:fld>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41</a:t>
            </a:fld>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42</a:t>
            </a:fld>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43</a:t>
            </a:fld>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44</a:t>
            </a:fld>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45</a:t>
            </a:fld>
            <a:endParaRPr lang="en-US"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46</a:t>
            </a:fld>
            <a:endParaRPr lang="en-US"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47</a:t>
            </a:fld>
            <a:endParaRPr lang="en-US"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48</a:t>
            </a:fld>
            <a:endParaRPr lang="en-US"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49</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a:t>
            </a:fld>
            <a:endParaRPr lang="en-US"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50</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AA1244-A470-41F3-A70B-7E01B76EF31A}" type="slidenum">
              <a:rPr lang="en-US"/>
              <a:pPr>
                <a:defRPr/>
              </a:pPr>
              <a:t>‹#›</a:t>
            </a:fld>
            <a:endParaRPr lang="en-US"/>
          </a:p>
        </p:txBody>
      </p:sp>
    </p:spTree>
    <p:extLst>
      <p:ext uri="{BB962C8B-B14F-4D97-AF65-F5344CB8AC3E}">
        <p14:creationId xmlns:p14="http://schemas.microsoft.com/office/powerpoint/2010/main" val="3843590718"/>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CDB6FD-A518-447D-B417-EEE0E509FAB1}" type="slidenum">
              <a:rPr lang="en-US"/>
              <a:pPr>
                <a:defRPr/>
              </a:pPr>
              <a:t>‹#›</a:t>
            </a:fld>
            <a:endParaRPr lang="en-US"/>
          </a:p>
        </p:txBody>
      </p:sp>
    </p:spTree>
    <p:extLst>
      <p:ext uri="{BB962C8B-B14F-4D97-AF65-F5344CB8AC3E}">
        <p14:creationId xmlns:p14="http://schemas.microsoft.com/office/powerpoint/2010/main" val="1328824510"/>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0BFF41-C4FB-46ED-8942-A62BCED9B29B}" type="slidenum">
              <a:rPr lang="en-US"/>
              <a:pPr>
                <a:defRPr/>
              </a:pPr>
              <a:t>‹#›</a:t>
            </a:fld>
            <a:endParaRPr lang="en-US"/>
          </a:p>
        </p:txBody>
      </p:sp>
    </p:spTree>
    <p:extLst>
      <p:ext uri="{BB962C8B-B14F-4D97-AF65-F5344CB8AC3E}">
        <p14:creationId xmlns:p14="http://schemas.microsoft.com/office/powerpoint/2010/main" val="2950833542"/>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7AC51E-70D9-463A-BEC1-C7DAB7A56880}" type="slidenum">
              <a:rPr lang="en-US"/>
              <a:pPr>
                <a:defRPr/>
              </a:pPr>
              <a:t>‹#›</a:t>
            </a:fld>
            <a:endParaRPr lang="en-US"/>
          </a:p>
        </p:txBody>
      </p:sp>
    </p:spTree>
    <p:extLst>
      <p:ext uri="{BB962C8B-B14F-4D97-AF65-F5344CB8AC3E}">
        <p14:creationId xmlns:p14="http://schemas.microsoft.com/office/powerpoint/2010/main" val="489309300"/>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D70CF3-1FE5-4658-83F2-D09BEF0BEAFF}" type="slidenum">
              <a:rPr lang="en-US"/>
              <a:pPr>
                <a:defRPr/>
              </a:pPr>
              <a:t>‹#›</a:t>
            </a:fld>
            <a:endParaRPr lang="en-US"/>
          </a:p>
        </p:txBody>
      </p:sp>
    </p:spTree>
    <p:extLst>
      <p:ext uri="{BB962C8B-B14F-4D97-AF65-F5344CB8AC3E}">
        <p14:creationId xmlns:p14="http://schemas.microsoft.com/office/powerpoint/2010/main" val="2893804837"/>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C3AB973-E4A0-4637-AE91-73B04B2C79E5}" type="slidenum">
              <a:rPr lang="en-US"/>
              <a:pPr>
                <a:defRPr/>
              </a:pPr>
              <a:t>‹#›</a:t>
            </a:fld>
            <a:endParaRPr lang="en-US"/>
          </a:p>
        </p:txBody>
      </p:sp>
    </p:spTree>
    <p:extLst>
      <p:ext uri="{BB962C8B-B14F-4D97-AF65-F5344CB8AC3E}">
        <p14:creationId xmlns:p14="http://schemas.microsoft.com/office/powerpoint/2010/main" val="2777396269"/>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4AC0487-C50C-4CD4-B15C-203AF899F147}" type="slidenum">
              <a:rPr lang="en-US"/>
              <a:pPr>
                <a:defRPr/>
              </a:pPr>
              <a:t>‹#›</a:t>
            </a:fld>
            <a:endParaRPr lang="en-US"/>
          </a:p>
        </p:txBody>
      </p:sp>
    </p:spTree>
    <p:extLst>
      <p:ext uri="{BB962C8B-B14F-4D97-AF65-F5344CB8AC3E}">
        <p14:creationId xmlns:p14="http://schemas.microsoft.com/office/powerpoint/2010/main" val="2604585791"/>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68EBD43-0B92-4F62-A918-5812C82C788A}" type="slidenum">
              <a:rPr lang="en-US"/>
              <a:pPr>
                <a:defRPr/>
              </a:pPr>
              <a:t>‹#›</a:t>
            </a:fld>
            <a:endParaRPr lang="en-US"/>
          </a:p>
        </p:txBody>
      </p:sp>
    </p:spTree>
    <p:extLst>
      <p:ext uri="{BB962C8B-B14F-4D97-AF65-F5344CB8AC3E}">
        <p14:creationId xmlns:p14="http://schemas.microsoft.com/office/powerpoint/2010/main" val="2437153567"/>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305963F-6C30-453B-BFAC-2E6683060862}" type="slidenum">
              <a:rPr lang="en-US"/>
              <a:pPr>
                <a:defRPr/>
              </a:pPr>
              <a:t>‹#›</a:t>
            </a:fld>
            <a:endParaRPr lang="en-US"/>
          </a:p>
        </p:txBody>
      </p:sp>
    </p:spTree>
    <p:extLst>
      <p:ext uri="{BB962C8B-B14F-4D97-AF65-F5344CB8AC3E}">
        <p14:creationId xmlns:p14="http://schemas.microsoft.com/office/powerpoint/2010/main" val="2061804473"/>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8E3354-8B17-4D7B-96D6-FB9EF6D4F6B7}" type="slidenum">
              <a:rPr lang="en-US"/>
              <a:pPr>
                <a:defRPr/>
              </a:pPr>
              <a:t>‹#›</a:t>
            </a:fld>
            <a:endParaRPr lang="en-US"/>
          </a:p>
        </p:txBody>
      </p:sp>
    </p:spTree>
    <p:extLst>
      <p:ext uri="{BB962C8B-B14F-4D97-AF65-F5344CB8AC3E}">
        <p14:creationId xmlns:p14="http://schemas.microsoft.com/office/powerpoint/2010/main" val="1107831794"/>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B69EBC-9BF7-4CF4-968F-3EF0823E75BE}" type="slidenum">
              <a:rPr lang="en-US"/>
              <a:pPr>
                <a:defRPr/>
              </a:pPr>
              <a:t>‹#›</a:t>
            </a:fld>
            <a:endParaRPr lang="en-US"/>
          </a:p>
        </p:txBody>
      </p:sp>
    </p:spTree>
    <p:extLst>
      <p:ext uri="{BB962C8B-B14F-4D97-AF65-F5344CB8AC3E}">
        <p14:creationId xmlns:p14="http://schemas.microsoft.com/office/powerpoint/2010/main" val="573042649"/>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80CACC0-6442-491E-92AD-AC4CD77D387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pull dir="rd"/>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altLang="en-US" sz="4000" b="1" i="1" dirty="0">
                <a:effectLst>
                  <a:outerShdw blurRad="38100" dist="38100" dir="2700000" algn="tl">
                    <a:srgbClr val="000000"/>
                  </a:outerShdw>
                </a:effectLst>
              </a:rPr>
              <a:t>Lesson 7 - Fellowship in a Local Church</a:t>
            </a:r>
          </a:p>
        </p:txBody>
      </p:sp>
      <p:sp>
        <p:nvSpPr>
          <p:cNvPr id="14338" name="Rectangle 3"/>
          <p:cNvSpPr>
            <a:spLocks noGrp="1" noChangeArrowheads="1"/>
          </p:cNvSpPr>
          <p:nvPr>
            <p:ph type="subTitle" idx="1"/>
          </p:nvPr>
        </p:nvSpPr>
        <p:spPr/>
        <p:txBody>
          <a:bodyPr/>
          <a:lstStyle/>
          <a:p>
            <a:pPr eaLnBrk="1" hangingPunct="1"/>
            <a:endParaRPr lang="en-US" altLang="en-US" dirty="0"/>
          </a:p>
        </p:txBody>
      </p:sp>
    </p:spTree>
  </p:cSld>
  <p:clrMapOvr>
    <a:masterClrMapping/>
  </p:clrMapOvr>
  <p:transition>
    <p:pull dir="rd"/>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Corinthians 1:10</a:t>
            </a:r>
            <a:r>
              <a:rPr lang="en-US" altLang="en-US" dirty="0">
                <a:effectLst>
                  <a:outerShdw blurRad="38100" dist="38100" dir="2700000" algn="tl">
                    <a:srgbClr val="000000"/>
                  </a:outerShdw>
                </a:effectLst>
              </a:rPr>
              <a:t>  - Now I plead with you, brethren, by the name of our Lord Jesus Christ, that you all speak the same thing, and that there be no divisions among you, but that you be perfectly joined together in the same mind and in the same judgment.</a:t>
            </a:r>
          </a:p>
        </p:txBody>
      </p:sp>
    </p:spTree>
    <p:extLst>
      <p:ext uri="{BB962C8B-B14F-4D97-AF65-F5344CB8AC3E}">
        <p14:creationId xmlns:p14="http://schemas.microsoft.com/office/powerpoint/2010/main" val="59116365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We </a:t>
            </a:r>
            <a:r>
              <a:rPr lang="en-US" altLang="en-US" i="1" u="sng" dirty="0">
                <a:effectLst>
                  <a:outerShdw blurRad="38100" dist="38100" dir="2700000" algn="tl">
                    <a:srgbClr val="000000"/>
                  </a:outerShdw>
                </a:effectLst>
              </a:rPr>
              <a:t>must agree on things that we do together</a:t>
            </a:r>
            <a:r>
              <a:rPr lang="en-US" altLang="en-US" dirty="0">
                <a:effectLst>
                  <a:outerShdw blurRad="38100" dist="38100" dir="2700000" algn="tl">
                    <a:srgbClr val="000000"/>
                  </a:outerShdw>
                </a:effectLst>
              </a:rPr>
              <a:t>! What if someone is brought into a practice that he believes is wrong?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(Rom 14:21, 23)</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1109651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Romans 14:21</a:t>
            </a:r>
            <a:r>
              <a:rPr lang="en-US" altLang="en-US" dirty="0">
                <a:effectLst>
                  <a:outerShdw blurRad="38100" dist="38100" dir="2700000" algn="tl">
                    <a:srgbClr val="000000"/>
                  </a:outerShdw>
                </a:effectLst>
              </a:rPr>
              <a:t>  - It is good neither to eat meat nor drink wine nor do anything by </a:t>
            </a:r>
            <a:r>
              <a:rPr lang="en-US" altLang="en-US" u="sng" dirty="0">
                <a:effectLst>
                  <a:outerShdw blurRad="38100" dist="38100" dir="2700000" algn="tl">
                    <a:srgbClr val="000000"/>
                  </a:outerShdw>
                </a:effectLst>
              </a:rPr>
              <a:t>which your brother stumbles</a:t>
            </a:r>
            <a:r>
              <a:rPr lang="en-US" altLang="en-US" dirty="0">
                <a:effectLst>
                  <a:outerShdw blurRad="38100" dist="38100" dir="2700000" algn="tl">
                    <a:srgbClr val="000000"/>
                  </a:outerShdw>
                </a:effectLst>
              </a:rPr>
              <a:t> or </a:t>
            </a:r>
            <a:r>
              <a:rPr lang="en-US" altLang="en-US" u="sng" dirty="0">
                <a:effectLst>
                  <a:outerShdw blurRad="38100" dist="38100" dir="2700000" algn="tl">
                    <a:srgbClr val="000000"/>
                  </a:outerShdw>
                </a:effectLst>
              </a:rPr>
              <a:t>is offended or is made weak</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129032064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Romans 14:23</a:t>
            </a:r>
            <a:r>
              <a:rPr lang="en-US" altLang="en-US" dirty="0">
                <a:effectLst>
                  <a:outerShdw blurRad="38100" dist="38100" dir="2700000" algn="tl">
                    <a:srgbClr val="000000"/>
                  </a:outerShdw>
                </a:effectLst>
              </a:rPr>
              <a:t> - But he who doubts </a:t>
            </a:r>
            <a:r>
              <a:rPr lang="en-US" altLang="en-US" u="sng" dirty="0">
                <a:effectLst>
                  <a:outerShdw blurRad="38100" dist="38100" dir="2700000" algn="tl">
                    <a:srgbClr val="000000"/>
                  </a:outerShdw>
                </a:effectLst>
              </a:rPr>
              <a:t>is condemned if he eats</a:t>
            </a:r>
            <a:r>
              <a:rPr lang="en-US" altLang="en-US" dirty="0">
                <a:effectLst>
                  <a:outerShdw blurRad="38100" dist="38100" dir="2700000" algn="tl">
                    <a:srgbClr val="000000"/>
                  </a:outerShdw>
                </a:effectLst>
              </a:rPr>
              <a:t>, because he does not eat from faith; for </a:t>
            </a:r>
            <a:r>
              <a:rPr lang="en-US" altLang="en-US" u="sng" dirty="0">
                <a:effectLst>
                  <a:outerShdw blurRad="38100" dist="38100" dir="2700000" algn="tl">
                    <a:srgbClr val="000000"/>
                  </a:outerShdw>
                </a:effectLst>
              </a:rPr>
              <a:t>whatever is not from faith is sin</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156089770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When we accept that we should only act by what is authorized in the scriptures                 then </a:t>
            </a:r>
            <a:r>
              <a:rPr lang="en-US" altLang="en-US" i="1" u="sng" dirty="0">
                <a:effectLst>
                  <a:outerShdw blurRad="38100" dist="38100" dir="2700000" algn="tl">
                    <a:srgbClr val="000000"/>
                  </a:outerShdw>
                </a:effectLst>
              </a:rPr>
              <a:t>there is a basis to stand together</a:t>
            </a:r>
            <a:r>
              <a:rPr lang="en-US" altLang="en-US" dirty="0">
                <a:effectLst>
                  <a:outerShdw blurRad="38100" dist="38100" dir="2700000" algn="tl">
                    <a:srgbClr val="000000"/>
                  </a:outerShdw>
                </a:effectLst>
              </a:rPr>
              <a:t>!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(1 Cor 4:6)</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6784733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Corinthians 4:6</a:t>
            </a:r>
            <a:r>
              <a:rPr lang="en-US" altLang="en-US" dirty="0">
                <a:effectLst>
                  <a:outerShdw blurRad="38100" dist="38100" dir="2700000" algn="tl">
                    <a:srgbClr val="000000"/>
                  </a:outerShdw>
                </a:effectLst>
              </a:rPr>
              <a:t>  - Now these things, brethren, I have figuratively transferred to myself and Apollos for your sakes, that you may learn in us </a:t>
            </a:r>
            <a:r>
              <a:rPr lang="en-US" altLang="en-US" u="sng" dirty="0">
                <a:effectLst>
                  <a:outerShdw blurRad="38100" dist="38100" dir="2700000" algn="tl">
                    <a:srgbClr val="000000"/>
                  </a:outerShdw>
                </a:effectLst>
              </a:rPr>
              <a:t>not to think beyond what is written</a:t>
            </a:r>
            <a:r>
              <a:rPr lang="en-US" altLang="en-US" dirty="0">
                <a:effectLst>
                  <a:outerShdw blurRad="38100" dist="38100" dir="2700000" algn="tl">
                    <a:srgbClr val="000000"/>
                  </a:outerShdw>
                </a:effectLst>
              </a:rPr>
              <a:t>, that none of you </a:t>
            </a:r>
            <a:r>
              <a:rPr lang="en-US" altLang="en-US" u="sng" dirty="0">
                <a:effectLst>
                  <a:outerShdw blurRad="38100" dist="38100" dir="2700000" algn="tl">
                    <a:srgbClr val="000000"/>
                  </a:outerShdw>
                </a:effectLst>
              </a:rPr>
              <a:t>may be puffed up on behalf of one against the other</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162708696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Consider an important question: “</a:t>
            </a:r>
            <a:r>
              <a:rPr lang="en-US" altLang="en-US" u="sng" dirty="0">
                <a:effectLst>
                  <a:outerShdw blurRad="38100" dist="38100" dir="2700000" algn="tl">
                    <a:srgbClr val="000000"/>
                  </a:outerShdw>
                </a:effectLst>
              </a:rPr>
              <a:t>How should we identify ourselves</a:t>
            </a:r>
            <a:r>
              <a:rPr lang="en-US" altLang="en-US" dirty="0">
                <a:effectLst>
                  <a:outerShdw blurRad="38100" dist="38100" dir="2700000" algn="tl">
                    <a:srgbClr val="000000"/>
                  </a:outerShdw>
                </a:effectLst>
              </a:rPr>
              <a:t> in our stand                with Christ? … as a local church?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(1 Cor 1:11-13)</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6134361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sz="3000" b="1" u="sng" dirty="0">
                <a:effectLst>
                  <a:outerShdw blurRad="38100" dist="38100" dir="2700000" algn="tl">
                    <a:srgbClr val="000000"/>
                  </a:outerShdw>
                </a:effectLst>
              </a:rPr>
              <a:t>1 Corinthians 1:11-13</a:t>
            </a:r>
            <a:r>
              <a:rPr lang="en-US" altLang="en-US" sz="3000" dirty="0">
                <a:effectLst>
                  <a:outerShdw blurRad="38100" dist="38100" dir="2700000" algn="tl">
                    <a:srgbClr val="000000"/>
                  </a:outerShdw>
                </a:effectLst>
              </a:rPr>
              <a:t>  - For it has been declared to me concerning you, my brethren, by those of Chloe's household, that there are contentions among you.  12 Now I say this, that each of you says, </a:t>
            </a:r>
            <a:r>
              <a:rPr lang="en-US" altLang="en-US" sz="3000" u="sng" dirty="0">
                <a:effectLst>
                  <a:outerShdw blurRad="38100" dist="38100" dir="2700000" algn="tl">
                    <a:srgbClr val="000000"/>
                  </a:outerShdw>
                </a:effectLst>
              </a:rPr>
              <a:t>"I am of Paul</a:t>
            </a:r>
            <a:r>
              <a:rPr lang="en-US" altLang="en-US" sz="3000" dirty="0">
                <a:effectLst>
                  <a:outerShdw blurRad="38100" dist="38100" dir="2700000" algn="tl">
                    <a:srgbClr val="000000"/>
                  </a:outerShdw>
                </a:effectLst>
              </a:rPr>
              <a:t>," or "</a:t>
            </a:r>
            <a:r>
              <a:rPr lang="en-US" altLang="en-US" sz="3000" u="sng" dirty="0">
                <a:effectLst>
                  <a:outerShdw blurRad="38100" dist="38100" dir="2700000" algn="tl">
                    <a:srgbClr val="000000"/>
                  </a:outerShdw>
                </a:effectLst>
              </a:rPr>
              <a:t>I am of Apollos</a:t>
            </a:r>
            <a:r>
              <a:rPr lang="en-US" altLang="en-US" sz="3000" dirty="0">
                <a:effectLst>
                  <a:outerShdw blurRad="38100" dist="38100" dir="2700000" algn="tl">
                    <a:srgbClr val="000000"/>
                  </a:outerShdw>
                </a:effectLst>
              </a:rPr>
              <a:t>," or "</a:t>
            </a:r>
            <a:r>
              <a:rPr lang="en-US" altLang="en-US" sz="3000" u="sng" dirty="0">
                <a:effectLst>
                  <a:outerShdw blurRad="38100" dist="38100" dir="2700000" algn="tl">
                    <a:srgbClr val="000000"/>
                  </a:outerShdw>
                </a:effectLst>
              </a:rPr>
              <a:t>I am of Cephas</a:t>
            </a:r>
            <a:r>
              <a:rPr lang="en-US" altLang="en-US" sz="3000" dirty="0">
                <a:effectLst>
                  <a:outerShdw blurRad="38100" dist="38100" dir="2700000" algn="tl">
                    <a:srgbClr val="000000"/>
                  </a:outerShdw>
                </a:effectLst>
              </a:rPr>
              <a:t>," or "</a:t>
            </a:r>
            <a:r>
              <a:rPr lang="en-US" altLang="en-US" sz="3000" u="sng" dirty="0">
                <a:effectLst>
                  <a:outerShdw blurRad="38100" dist="38100" dir="2700000" algn="tl">
                    <a:srgbClr val="000000"/>
                  </a:outerShdw>
                </a:effectLst>
              </a:rPr>
              <a:t>I am of Christ</a:t>
            </a:r>
            <a:r>
              <a:rPr lang="en-US" altLang="en-US" sz="3000" dirty="0">
                <a:effectLst>
                  <a:outerShdw blurRad="38100" dist="38100" dir="2700000" algn="tl">
                    <a:srgbClr val="000000"/>
                  </a:outerShdw>
                </a:effectLst>
              </a:rPr>
              <a:t>."  13 </a:t>
            </a:r>
            <a:r>
              <a:rPr lang="en-US" altLang="en-US" sz="3000" u="sng" dirty="0">
                <a:effectLst>
                  <a:outerShdw blurRad="38100" dist="38100" dir="2700000" algn="tl">
                    <a:srgbClr val="000000"/>
                  </a:outerShdw>
                </a:effectLst>
              </a:rPr>
              <a:t>Is Christ divided</a:t>
            </a:r>
            <a:r>
              <a:rPr lang="en-US" altLang="en-US" sz="3000" dirty="0">
                <a:effectLst>
                  <a:outerShdw blurRad="38100" dist="38100" dir="2700000" algn="tl">
                    <a:srgbClr val="000000"/>
                  </a:outerShdw>
                </a:effectLst>
              </a:rPr>
              <a:t>? </a:t>
            </a:r>
            <a:r>
              <a:rPr lang="en-US" altLang="en-US" sz="3000" u="sng" dirty="0">
                <a:effectLst>
                  <a:outerShdw blurRad="38100" dist="38100" dir="2700000" algn="tl">
                    <a:srgbClr val="000000"/>
                  </a:outerShdw>
                </a:effectLst>
              </a:rPr>
              <a:t>Was Paul crucified for you</a:t>
            </a:r>
            <a:r>
              <a:rPr lang="en-US" altLang="en-US" sz="3000" dirty="0">
                <a:effectLst>
                  <a:outerShdw blurRad="38100" dist="38100" dir="2700000" algn="tl">
                    <a:srgbClr val="000000"/>
                  </a:outerShdw>
                </a:effectLst>
              </a:rPr>
              <a:t>? </a:t>
            </a:r>
            <a:r>
              <a:rPr lang="en-US" altLang="en-US" sz="3000" u="sng" dirty="0">
                <a:effectLst>
                  <a:outerShdw blurRad="38100" dist="38100" dir="2700000" algn="tl">
                    <a:srgbClr val="000000"/>
                  </a:outerShdw>
                </a:effectLst>
              </a:rPr>
              <a:t>Or were you baptized in the name of Paul</a:t>
            </a:r>
            <a:r>
              <a:rPr lang="en-US" altLang="en-US" sz="3000" dirty="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5328680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When we deny ourselves and simply</a:t>
            </a:r>
            <a:r>
              <a:rPr lang="en-US" altLang="en-US" i="1" u="sng" dirty="0">
                <a:effectLst>
                  <a:outerShdw blurRad="38100" dist="38100" dir="2700000" algn="tl">
                    <a:srgbClr val="000000"/>
                  </a:outerShdw>
                </a:effectLst>
              </a:rPr>
              <a:t> abide in the delivered words from God</a:t>
            </a:r>
            <a:r>
              <a:rPr lang="en-US" altLang="en-US" dirty="0">
                <a:effectLst>
                  <a:outerShdw blurRad="38100" dist="38100" dir="2700000" algn="tl">
                    <a:srgbClr val="000000"/>
                  </a:outerShdw>
                </a:effectLst>
              </a:rPr>
              <a:t> then we can find a place to work together!</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(Jn 8:28-29; 12:48-50)</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132041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John 8:28-29</a:t>
            </a:r>
            <a:r>
              <a:rPr lang="en-US" altLang="en-US" dirty="0">
                <a:effectLst>
                  <a:outerShdw blurRad="38100" dist="38100" dir="2700000" algn="tl">
                    <a:srgbClr val="000000"/>
                  </a:outerShdw>
                </a:effectLst>
              </a:rPr>
              <a:t>  - Then Jesus said to them, "When you lift up the Son of Man, then you will know that I am He, and that I do nothing of Myself; but </a:t>
            </a:r>
            <a:r>
              <a:rPr lang="en-US" altLang="en-US" u="sng" dirty="0">
                <a:effectLst>
                  <a:outerShdw blurRad="38100" dist="38100" dir="2700000" algn="tl">
                    <a:srgbClr val="000000"/>
                  </a:outerShdw>
                </a:effectLst>
              </a:rPr>
              <a:t>as My Father taught Me, I speak these things</a:t>
            </a:r>
            <a:r>
              <a:rPr lang="en-US" altLang="en-US" dirty="0">
                <a:effectLst>
                  <a:outerShdw blurRad="38100" dist="38100" dir="2700000" algn="tl">
                    <a:srgbClr val="000000"/>
                  </a:outerShdw>
                </a:effectLst>
              </a:rPr>
              <a:t>.  29 "And He who sent Me is with Me. The Father has not left Me alone, for </a:t>
            </a:r>
            <a:r>
              <a:rPr lang="en-US" altLang="en-US" u="sng" dirty="0">
                <a:effectLst>
                  <a:outerShdw blurRad="38100" dist="38100" dir="2700000" algn="tl">
                    <a:srgbClr val="000000"/>
                  </a:outerShdw>
                </a:effectLst>
              </a:rPr>
              <a:t>I always do those things that please Him</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170924604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can a group of God’s people work together?</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God has </a:t>
            </a:r>
            <a:r>
              <a:rPr lang="en-US" altLang="en-US" i="1" u="sng" dirty="0">
                <a:effectLst>
                  <a:outerShdw blurRad="38100" dist="38100" dir="2700000" algn="tl">
                    <a:srgbClr val="000000"/>
                  </a:outerShdw>
                </a:effectLst>
              </a:rPr>
              <a:t>designed and provided local churches</a:t>
            </a:r>
            <a:r>
              <a:rPr lang="en-US" altLang="en-US" dirty="0">
                <a:effectLst>
                  <a:outerShdw blurRad="38100" dist="38100" dir="2700000" algn="tl">
                    <a:srgbClr val="000000"/>
                  </a:outerShdw>
                </a:effectLst>
              </a:rPr>
              <a:t> for our good. </a:t>
            </a:r>
            <a:r>
              <a:rPr lang="en-US" altLang="en-US" b="1" dirty="0">
                <a:effectLst>
                  <a:outerShdw blurRad="38100" dist="38100" dir="2700000" algn="tl">
                    <a:srgbClr val="000000"/>
                  </a:outerShdw>
                </a:effectLst>
              </a:rPr>
              <a:t>(Rom 16:16)</a:t>
            </a:r>
          </a:p>
          <a:p>
            <a:r>
              <a:rPr lang="en-US" altLang="en-US" dirty="0">
                <a:effectLst>
                  <a:outerShdw blurRad="38100" dist="38100" dir="2700000" algn="tl">
                    <a:srgbClr val="000000"/>
                  </a:outerShdw>
                </a:effectLst>
              </a:rPr>
              <a:t>Those of </a:t>
            </a:r>
            <a:r>
              <a:rPr lang="en-US" altLang="en-US" i="1" u="sng" dirty="0">
                <a:effectLst>
                  <a:outerShdw blurRad="38100" dist="38100" dir="2700000" algn="tl">
                    <a:srgbClr val="000000"/>
                  </a:outerShdw>
                </a:effectLst>
              </a:rPr>
              <a:t>all backgrounds</a:t>
            </a:r>
            <a:r>
              <a:rPr lang="en-US" altLang="en-US" dirty="0">
                <a:effectLst>
                  <a:outerShdw blurRad="38100" dist="38100" dir="2700000" algn="tl">
                    <a:srgbClr val="000000"/>
                  </a:outerShdw>
                </a:effectLst>
              </a:rPr>
              <a:t> were to come together as a family. </a:t>
            </a:r>
            <a:r>
              <a:rPr lang="en-US" altLang="en-US" b="1" dirty="0">
                <a:effectLst>
                  <a:outerShdw blurRad="38100" dist="38100" dir="2700000" algn="tl">
                    <a:srgbClr val="000000"/>
                  </a:outerShdw>
                </a:effectLst>
              </a:rPr>
              <a:t>(1 Cor 12:25-27)</a:t>
            </a:r>
            <a:endParaRPr lang="en-US" altLang="en-US" dirty="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Consider the numerous things we do together. </a:t>
            </a:r>
            <a:r>
              <a:rPr lang="en-US" altLang="en-US" b="1" dirty="0">
                <a:effectLst>
                  <a:outerShdw blurRad="38100" dist="38100" dir="2700000" algn="tl">
                    <a:srgbClr val="000000"/>
                  </a:outerShdw>
                </a:effectLst>
              </a:rPr>
              <a:t>(Acts 2:42)</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7009050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Acts 2:42</a:t>
            </a:r>
            <a:r>
              <a:rPr lang="en-US" altLang="en-US" dirty="0">
                <a:effectLst>
                  <a:outerShdw blurRad="38100" dist="38100" dir="2700000" algn="tl">
                    <a:srgbClr val="000000"/>
                  </a:outerShdw>
                </a:effectLst>
              </a:rPr>
              <a:t>  - And they continued steadfastly in the apostles' doctrine and </a:t>
            </a:r>
            <a:r>
              <a:rPr lang="en-US" altLang="en-US" u="sng" dirty="0">
                <a:effectLst>
                  <a:outerShdw blurRad="38100" dist="38100" dir="2700000" algn="tl">
                    <a:srgbClr val="000000"/>
                  </a:outerShdw>
                </a:effectLst>
              </a:rPr>
              <a:t>fellowship</a:t>
            </a:r>
            <a:r>
              <a:rPr lang="en-US" altLang="en-US" dirty="0">
                <a:effectLst>
                  <a:outerShdw blurRad="38100" dist="38100" dir="2700000" algn="tl">
                    <a:srgbClr val="000000"/>
                  </a:outerShdw>
                </a:effectLst>
              </a:rPr>
              <a:t>, in the breaking of bread, and in prayers.</a:t>
            </a:r>
          </a:p>
        </p:txBody>
      </p:sp>
    </p:spTree>
    <p:extLst>
      <p:ext uri="{BB962C8B-B14F-4D97-AF65-F5344CB8AC3E}">
        <p14:creationId xmlns:p14="http://schemas.microsoft.com/office/powerpoint/2010/main" val="235150556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 </a:t>
            </a:r>
            <a:r>
              <a:rPr lang="en-US" altLang="en-US" i="1" u="sng" dirty="0">
                <a:effectLst>
                  <a:outerShdw blurRad="38100" dist="38100" dir="2700000" algn="tl">
                    <a:srgbClr val="000000"/>
                  </a:outerShdw>
                </a:effectLst>
              </a:rPr>
              <a:t>Lord’s Supper</a:t>
            </a:r>
            <a:r>
              <a:rPr lang="en-US" altLang="en-US" dirty="0">
                <a:effectLst>
                  <a:outerShdw blurRad="38100" dist="38100" dir="2700000" algn="tl">
                    <a:srgbClr val="000000"/>
                  </a:outerShdw>
                </a:effectLst>
              </a:rPr>
              <a:t> is a fellowship (communion). </a:t>
            </a:r>
            <a:r>
              <a:rPr lang="en-US" altLang="en-US" b="1" dirty="0">
                <a:effectLst>
                  <a:outerShdw blurRad="38100" dist="38100" dir="2700000" algn="tl">
                    <a:srgbClr val="000000"/>
                  </a:outerShdw>
                </a:effectLst>
              </a:rPr>
              <a:t>(1 Cor 10:16-17)</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9830519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Corinthians 10:16-17</a:t>
            </a:r>
            <a:r>
              <a:rPr lang="en-US" altLang="en-US" dirty="0">
                <a:effectLst>
                  <a:outerShdw blurRad="38100" dist="38100" dir="2700000" algn="tl">
                    <a:srgbClr val="000000"/>
                  </a:outerShdw>
                </a:effectLst>
              </a:rPr>
              <a:t>  - The cup of blessing which we bless, is it not </a:t>
            </a:r>
            <a:r>
              <a:rPr lang="en-US" altLang="en-US" u="sng" dirty="0">
                <a:effectLst>
                  <a:outerShdw blurRad="38100" dist="38100" dir="2700000" algn="tl">
                    <a:srgbClr val="000000"/>
                  </a:outerShdw>
                </a:effectLst>
              </a:rPr>
              <a:t>the communion of the blood of Christ</a:t>
            </a:r>
            <a:r>
              <a:rPr lang="en-US" altLang="en-US" dirty="0">
                <a:effectLst>
                  <a:outerShdw blurRad="38100" dist="38100" dir="2700000" algn="tl">
                    <a:srgbClr val="000000"/>
                  </a:outerShdw>
                </a:effectLst>
              </a:rPr>
              <a:t>? The bread which we break, is it not </a:t>
            </a:r>
            <a:r>
              <a:rPr lang="en-US" altLang="en-US" u="sng" dirty="0">
                <a:effectLst>
                  <a:outerShdw blurRad="38100" dist="38100" dir="2700000" algn="tl">
                    <a:srgbClr val="000000"/>
                  </a:outerShdw>
                </a:effectLst>
              </a:rPr>
              <a:t>the communion of the body of Christ</a:t>
            </a:r>
            <a:r>
              <a:rPr lang="en-US" altLang="en-US" dirty="0">
                <a:effectLst>
                  <a:outerShdw blurRad="38100" dist="38100" dir="2700000" algn="tl">
                    <a:srgbClr val="000000"/>
                  </a:outerShdw>
                </a:effectLst>
              </a:rPr>
              <a:t>?  17 For we, though many, are one bread and one body; for </a:t>
            </a:r>
            <a:r>
              <a:rPr lang="en-US" altLang="en-US" u="sng" dirty="0">
                <a:effectLst>
                  <a:outerShdw blurRad="38100" dist="38100" dir="2700000" algn="tl">
                    <a:srgbClr val="000000"/>
                  </a:outerShdw>
                </a:effectLst>
              </a:rPr>
              <a:t>we all partake of that one bread</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235472587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 </a:t>
            </a:r>
            <a:r>
              <a:rPr lang="en-US" altLang="en-US" i="1" u="sng" dirty="0">
                <a:effectLst>
                  <a:outerShdw blurRad="38100" dist="38100" dir="2700000" algn="tl">
                    <a:srgbClr val="000000"/>
                  </a:outerShdw>
                </a:effectLst>
              </a:rPr>
              <a:t>contribution</a:t>
            </a:r>
            <a:r>
              <a:rPr lang="en-US" altLang="en-US" dirty="0">
                <a:effectLst>
                  <a:outerShdw blurRad="38100" dist="38100" dir="2700000" algn="tl">
                    <a:srgbClr val="000000"/>
                  </a:outerShdw>
                </a:effectLst>
              </a:rPr>
              <a:t> is also a way of having “fellowship.” </a:t>
            </a:r>
            <a:r>
              <a:rPr lang="en-US" altLang="en-US" b="1" dirty="0">
                <a:effectLst>
                  <a:outerShdw blurRad="38100" dist="38100" dir="2700000" algn="tl">
                    <a:srgbClr val="000000"/>
                  </a:outerShdw>
                </a:effectLst>
              </a:rPr>
              <a:t>(2 Cor 8:3-5)</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8602267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2 Corinthians 8:3-5</a:t>
            </a:r>
            <a:r>
              <a:rPr lang="en-US" altLang="en-US" dirty="0">
                <a:effectLst>
                  <a:outerShdw blurRad="38100" dist="38100" dir="2700000" algn="tl">
                    <a:srgbClr val="000000"/>
                  </a:outerShdw>
                </a:effectLst>
              </a:rPr>
              <a:t>  - For I bear witness that according to their ability, yes, and beyond their ability, they were freely willing,  4 </a:t>
            </a:r>
            <a:r>
              <a:rPr lang="en-US" altLang="en-US" u="sng" dirty="0">
                <a:effectLst>
                  <a:outerShdw blurRad="38100" dist="38100" dir="2700000" algn="tl">
                    <a:srgbClr val="000000"/>
                  </a:outerShdw>
                </a:effectLst>
              </a:rPr>
              <a:t>imploring us with much urgency</a:t>
            </a:r>
            <a:r>
              <a:rPr lang="en-US" altLang="en-US" dirty="0">
                <a:effectLst>
                  <a:outerShdw blurRad="38100" dist="38100" dir="2700000" algn="tl">
                    <a:srgbClr val="000000"/>
                  </a:outerShdw>
                </a:effectLst>
              </a:rPr>
              <a:t> that we would receive the gift and </a:t>
            </a:r>
            <a:r>
              <a:rPr lang="en-US" altLang="en-US" i="1" u="sng" dirty="0">
                <a:effectLst>
                  <a:outerShdw blurRad="38100" dist="38100" dir="2700000" algn="tl">
                    <a:srgbClr val="000000"/>
                  </a:outerShdw>
                </a:effectLst>
              </a:rPr>
              <a:t>the fellowship of the ministering to the saints</a:t>
            </a:r>
            <a:r>
              <a:rPr lang="en-US" altLang="en-US" dirty="0">
                <a:effectLst>
                  <a:outerShdw blurRad="38100" dist="38100" dir="2700000" algn="tl">
                    <a:srgbClr val="000000"/>
                  </a:outerShdw>
                </a:effectLst>
              </a:rPr>
              <a:t>.  5 And not only as we had hoped, but </a:t>
            </a:r>
            <a:r>
              <a:rPr lang="en-US" altLang="en-US" u="sng" dirty="0">
                <a:effectLst>
                  <a:outerShdw blurRad="38100" dist="38100" dir="2700000" algn="tl">
                    <a:srgbClr val="000000"/>
                  </a:outerShdw>
                </a:effectLst>
              </a:rPr>
              <a:t>they first gave themselves to the Lord</a:t>
            </a:r>
            <a:r>
              <a:rPr lang="en-US" altLang="en-US" dirty="0">
                <a:effectLst>
                  <a:outerShdw blurRad="38100" dist="38100" dir="2700000" algn="tl">
                    <a:srgbClr val="000000"/>
                  </a:outerShdw>
                </a:effectLst>
              </a:rPr>
              <a:t>, and then to us by the will of God.</a:t>
            </a:r>
          </a:p>
        </p:txBody>
      </p:sp>
    </p:spTree>
    <p:extLst>
      <p:ext uri="{BB962C8B-B14F-4D97-AF65-F5344CB8AC3E}">
        <p14:creationId xmlns:p14="http://schemas.microsoft.com/office/powerpoint/2010/main" val="113489747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i="1" u="sng" dirty="0">
                <a:effectLst>
                  <a:outerShdw blurRad="38100" dist="38100" dir="2700000" algn="tl">
                    <a:srgbClr val="000000"/>
                  </a:outerShdw>
                </a:effectLst>
              </a:rPr>
              <a:t>Those that we use and support</a:t>
            </a:r>
            <a:r>
              <a:rPr lang="en-US" altLang="en-US" dirty="0">
                <a:effectLst>
                  <a:outerShdw blurRad="38100" dist="38100" dir="2700000" algn="tl">
                    <a:srgbClr val="000000"/>
                  </a:outerShdw>
                </a:effectLst>
              </a:rPr>
              <a:t> in our public teaching and in our support in other                 places is called “fellowship.” </a:t>
            </a:r>
            <a:r>
              <a:rPr lang="en-US" altLang="en-US" b="1" dirty="0">
                <a:effectLst>
                  <a:outerShdw blurRad="38100" dist="38100" dir="2700000" algn="tl">
                    <a:srgbClr val="000000"/>
                  </a:outerShdw>
                </a:effectLst>
              </a:rPr>
              <a:t>(Phil 4:15)</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0252887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Philippians 4:15</a:t>
            </a:r>
            <a:r>
              <a:rPr lang="en-US" altLang="en-US" dirty="0">
                <a:effectLst>
                  <a:outerShdw blurRad="38100" dist="38100" dir="2700000" algn="tl">
                    <a:srgbClr val="000000"/>
                  </a:outerShdw>
                </a:effectLst>
              </a:rPr>
              <a:t>  - Now you Philippians know also that in the beginning of the gospel, when I departed from Macedonia, no church </a:t>
            </a:r>
            <a:r>
              <a:rPr lang="en-US" altLang="en-US" u="sng" dirty="0">
                <a:effectLst>
                  <a:outerShdw blurRad="38100" dist="38100" dir="2700000" algn="tl">
                    <a:srgbClr val="000000"/>
                  </a:outerShdw>
                </a:effectLst>
              </a:rPr>
              <a:t>shared with me concerning giving and receiving</a:t>
            </a:r>
            <a:r>
              <a:rPr lang="en-US" altLang="en-US" dirty="0">
                <a:effectLst>
                  <a:outerShdw blurRad="38100" dist="38100" dir="2700000" algn="tl">
                    <a:srgbClr val="000000"/>
                  </a:outerShdw>
                </a:effectLst>
              </a:rPr>
              <a:t> but you only.</a:t>
            </a:r>
          </a:p>
        </p:txBody>
      </p:sp>
    </p:spTree>
    <p:extLst>
      <p:ext uri="{BB962C8B-B14F-4D97-AF65-F5344CB8AC3E}">
        <p14:creationId xmlns:p14="http://schemas.microsoft.com/office/powerpoint/2010/main" val="369347487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i="1" u="sng" dirty="0">
                <a:effectLst>
                  <a:outerShdw blurRad="38100" dist="38100" dir="2700000" algn="tl">
                    <a:srgbClr val="000000"/>
                  </a:outerShdw>
                </a:effectLst>
              </a:rPr>
              <a:t>Our singing</a:t>
            </a:r>
            <a:r>
              <a:rPr lang="en-US" altLang="en-US" dirty="0">
                <a:effectLst>
                  <a:outerShdw blurRad="38100" dist="38100" dir="2700000" algn="tl">
                    <a:srgbClr val="000000"/>
                  </a:outerShdw>
                </a:effectLst>
              </a:rPr>
              <a:t> is a joint action (fellowship) where </a:t>
            </a:r>
            <a:r>
              <a:rPr lang="en-US" altLang="en-US" i="1" u="sng" dirty="0">
                <a:effectLst>
                  <a:outerShdw blurRad="38100" dist="38100" dir="2700000" algn="tl">
                    <a:srgbClr val="000000"/>
                  </a:outerShdw>
                </a:effectLst>
              </a:rPr>
              <a:t>we speak in one voice</a:t>
            </a:r>
            <a:r>
              <a:rPr lang="en-US" altLang="en-US" dirty="0">
                <a:effectLst>
                  <a:outerShdw blurRad="38100" dist="38100" dir="2700000" algn="tl">
                    <a:srgbClr val="000000"/>
                  </a:outerShdw>
                </a:effectLst>
              </a:rPr>
              <a:t> both                before God and man!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(1 Cor 14:15; Eph 5:19)</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0562208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Corinthians 14:15</a:t>
            </a:r>
            <a:r>
              <a:rPr lang="en-US" altLang="en-US" dirty="0">
                <a:effectLst>
                  <a:outerShdw blurRad="38100" dist="38100" dir="2700000" algn="tl">
                    <a:srgbClr val="000000"/>
                  </a:outerShdw>
                </a:effectLst>
              </a:rPr>
              <a:t> - What is the conclusion then? I will </a:t>
            </a:r>
            <a:r>
              <a:rPr lang="en-US" altLang="en-US" u="sng" dirty="0">
                <a:effectLst>
                  <a:outerShdw blurRad="38100" dist="38100" dir="2700000" algn="tl">
                    <a:srgbClr val="000000"/>
                  </a:outerShdw>
                </a:effectLst>
              </a:rPr>
              <a:t>pray with the spirit</a:t>
            </a:r>
            <a:r>
              <a:rPr lang="en-US" altLang="en-US" dirty="0">
                <a:effectLst>
                  <a:outerShdw blurRad="38100" dist="38100" dir="2700000" algn="tl">
                    <a:srgbClr val="000000"/>
                  </a:outerShdw>
                </a:effectLst>
              </a:rPr>
              <a:t>, and I will also </a:t>
            </a:r>
            <a:r>
              <a:rPr lang="en-US" altLang="en-US" u="sng" dirty="0">
                <a:effectLst>
                  <a:outerShdw blurRad="38100" dist="38100" dir="2700000" algn="tl">
                    <a:srgbClr val="000000"/>
                  </a:outerShdw>
                </a:effectLst>
              </a:rPr>
              <a:t>pray with the understanding</a:t>
            </a:r>
            <a:r>
              <a:rPr lang="en-US" altLang="en-US" dirty="0">
                <a:effectLst>
                  <a:outerShdw blurRad="38100" dist="38100" dir="2700000" algn="tl">
                    <a:srgbClr val="000000"/>
                  </a:outerShdw>
                </a:effectLst>
              </a:rPr>
              <a:t>. I will </a:t>
            </a:r>
            <a:r>
              <a:rPr lang="en-US" altLang="en-US" u="sng" dirty="0">
                <a:effectLst>
                  <a:outerShdw blurRad="38100" dist="38100" dir="2700000" algn="tl">
                    <a:srgbClr val="000000"/>
                  </a:outerShdw>
                </a:effectLst>
              </a:rPr>
              <a:t>sing with the spirit</a:t>
            </a:r>
            <a:r>
              <a:rPr lang="en-US" altLang="en-US" dirty="0">
                <a:effectLst>
                  <a:outerShdw blurRad="38100" dist="38100" dir="2700000" algn="tl">
                    <a:srgbClr val="000000"/>
                  </a:outerShdw>
                </a:effectLst>
              </a:rPr>
              <a:t>, and I will also </a:t>
            </a:r>
            <a:r>
              <a:rPr lang="en-US" altLang="en-US" u="sng" dirty="0">
                <a:effectLst>
                  <a:outerShdw blurRad="38100" dist="38100" dir="2700000" algn="tl">
                    <a:srgbClr val="000000"/>
                  </a:outerShdw>
                </a:effectLst>
              </a:rPr>
              <a:t>sing with the understanding</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112305581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can a group of God’s people work together?</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Corinthians 12:25-27</a:t>
            </a:r>
            <a:r>
              <a:rPr lang="en-US" altLang="en-US" dirty="0">
                <a:effectLst>
                  <a:outerShdw blurRad="38100" dist="38100" dir="2700000" algn="tl">
                    <a:srgbClr val="000000"/>
                  </a:outerShdw>
                </a:effectLst>
              </a:rPr>
              <a:t>  - that there should be no schism in the body, but that the members should have the same care for one another.  26 And if </a:t>
            </a:r>
            <a:r>
              <a:rPr lang="en-US" altLang="en-US" u="sng" dirty="0">
                <a:effectLst>
                  <a:outerShdw blurRad="38100" dist="38100" dir="2700000" algn="tl">
                    <a:srgbClr val="000000"/>
                  </a:outerShdw>
                </a:effectLst>
              </a:rPr>
              <a:t>one member</a:t>
            </a:r>
            <a:r>
              <a:rPr lang="en-US" altLang="en-US" dirty="0">
                <a:effectLst>
                  <a:outerShdw blurRad="38100" dist="38100" dir="2700000" algn="tl">
                    <a:srgbClr val="000000"/>
                  </a:outerShdw>
                </a:effectLst>
              </a:rPr>
              <a:t> suffers, </a:t>
            </a:r>
            <a:r>
              <a:rPr lang="en-US" altLang="en-US" u="sng" dirty="0">
                <a:effectLst>
                  <a:outerShdw blurRad="38100" dist="38100" dir="2700000" algn="tl">
                    <a:srgbClr val="000000"/>
                  </a:outerShdw>
                </a:effectLst>
              </a:rPr>
              <a:t>all the members</a:t>
            </a:r>
            <a:r>
              <a:rPr lang="en-US" altLang="en-US" dirty="0">
                <a:effectLst>
                  <a:outerShdw blurRad="38100" dist="38100" dir="2700000" algn="tl">
                    <a:srgbClr val="000000"/>
                  </a:outerShdw>
                </a:effectLst>
              </a:rPr>
              <a:t> suffer with it; or if </a:t>
            </a:r>
            <a:r>
              <a:rPr lang="en-US" altLang="en-US" u="sng" dirty="0">
                <a:effectLst>
                  <a:outerShdw blurRad="38100" dist="38100" dir="2700000" algn="tl">
                    <a:srgbClr val="000000"/>
                  </a:outerShdw>
                </a:effectLst>
              </a:rPr>
              <a:t>one member</a:t>
            </a:r>
            <a:r>
              <a:rPr lang="en-US" altLang="en-US" dirty="0">
                <a:effectLst>
                  <a:outerShdw blurRad="38100" dist="38100" dir="2700000" algn="tl">
                    <a:srgbClr val="000000"/>
                  </a:outerShdw>
                </a:effectLst>
              </a:rPr>
              <a:t> is honored, </a:t>
            </a:r>
            <a:r>
              <a:rPr lang="en-US" altLang="en-US" u="sng" dirty="0">
                <a:effectLst>
                  <a:outerShdw blurRad="38100" dist="38100" dir="2700000" algn="tl">
                    <a:srgbClr val="000000"/>
                  </a:outerShdw>
                </a:effectLst>
              </a:rPr>
              <a:t>all the members</a:t>
            </a:r>
            <a:r>
              <a:rPr lang="en-US" altLang="en-US" dirty="0">
                <a:effectLst>
                  <a:outerShdw blurRad="38100" dist="38100" dir="2700000" algn="tl">
                    <a:srgbClr val="000000"/>
                  </a:outerShdw>
                </a:effectLst>
              </a:rPr>
              <a:t> rejoice with it.  27 Now you are the body of Christ, and members individually.</a:t>
            </a:r>
          </a:p>
        </p:txBody>
      </p:sp>
    </p:spTree>
    <p:extLst>
      <p:ext uri="{BB962C8B-B14F-4D97-AF65-F5344CB8AC3E}">
        <p14:creationId xmlns:p14="http://schemas.microsoft.com/office/powerpoint/2010/main" val="36740328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Ephesians 5:19</a:t>
            </a:r>
            <a:r>
              <a:rPr lang="en-US" altLang="en-US" dirty="0">
                <a:effectLst>
                  <a:outerShdw blurRad="38100" dist="38100" dir="2700000" algn="tl">
                    <a:srgbClr val="000000"/>
                  </a:outerShdw>
                </a:effectLst>
              </a:rPr>
              <a:t>  - speaking </a:t>
            </a:r>
            <a:r>
              <a:rPr lang="en-US" altLang="en-US" u="sng" dirty="0">
                <a:effectLst>
                  <a:outerShdw blurRad="38100" dist="38100" dir="2700000" algn="tl">
                    <a:srgbClr val="000000"/>
                  </a:outerShdw>
                </a:effectLst>
              </a:rPr>
              <a:t>to one another</a:t>
            </a:r>
            <a:r>
              <a:rPr lang="en-US" altLang="en-US" dirty="0">
                <a:effectLst>
                  <a:outerShdw blurRad="38100" dist="38100" dir="2700000" algn="tl">
                    <a:srgbClr val="000000"/>
                  </a:outerShdw>
                </a:effectLst>
              </a:rPr>
              <a:t> in psalms and hymns and spiritual songs, singing and making melody in your heart to the Lord,</a:t>
            </a:r>
          </a:p>
        </p:txBody>
      </p:sp>
    </p:spTree>
    <p:extLst>
      <p:ext uri="{BB962C8B-B14F-4D97-AF65-F5344CB8AC3E}">
        <p14:creationId xmlns:p14="http://schemas.microsoft.com/office/powerpoint/2010/main" val="183221921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We can list many other things: Bible Classes, Use of church building, literature,               websites, etc..</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6657321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the consequences of a compromised fellowship?</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Improper fellowship can </a:t>
            </a:r>
            <a:r>
              <a:rPr lang="en-US" altLang="en-US" i="1" u="sng" dirty="0">
                <a:effectLst>
                  <a:outerShdw blurRad="38100" dist="38100" dir="2700000" algn="tl">
                    <a:srgbClr val="000000"/>
                  </a:outerShdw>
                </a:effectLst>
              </a:rPr>
              <a:t>make me an active part of other’s sin</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(1 Tim 5:22)</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9162080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the consequences of a compromised fellowship?</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Timothy 5:22</a:t>
            </a:r>
            <a:r>
              <a:rPr lang="en-US" altLang="en-US" dirty="0">
                <a:effectLst>
                  <a:outerShdw blurRad="38100" dist="38100" dir="2700000" algn="tl">
                    <a:srgbClr val="000000"/>
                  </a:outerShdw>
                </a:effectLst>
              </a:rPr>
              <a:t>  - Do not </a:t>
            </a:r>
            <a:r>
              <a:rPr lang="en-US" altLang="en-US" u="sng" dirty="0">
                <a:effectLst>
                  <a:outerShdw blurRad="38100" dist="38100" dir="2700000" algn="tl">
                    <a:srgbClr val="000000"/>
                  </a:outerShdw>
                </a:effectLst>
              </a:rPr>
              <a:t>lay hands on anyone hastily</a:t>
            </a:r>
            <a:r>
              <a:rPr lang="en-US" altLang="en-US" dirty="0">
                <a:effectLst>
                  <a:outerShdw blurRad="38100" dist="38100" dir="2700000" algn="tl">
                    <a:srgbClr val="000000"/>
                  </a:outerShdw>
                </a:effectLst>
              </a:rPr>
              <a:t>, nor </a:t>
            </a:r>
            <a:r>
              <a:rPr lang="en-US" altLang="en-US" u="sng" dirty="0">
                <a:effectLst>
                  <a:outerShdw blurRad="38100" dist="38100" dir="2700000" algn="tl">
                    <a:srgbClr val="000000"/>
                  </a:outerShdw>
                </a:effectLst>
              </a:rPr>
              <a:t>share in other people's sins</a:t>
            </a:r>
            <a:r>
              <a:rPr lang="en-US" altLang="en-US" dirty="0">
                <a:effectLst>
                  <a:outerShdw blurRad="38100" dist="38100" dir="2700000" algn="tl">
                    <a:srgbClr val="000000"/>
                  </a:outerShdw>
                </a:effectLst>
              </a:rPr>
              <a:t>; keep yourself pure.</a:t>
            </a:r>
          </a:p>
        </p:txBody>
      </p:sp>
    </p:spTree>
    <p:extLst>
      <p:ext uri="{BB962C8B-B14F-4D97-AF65-F5344CB8AC3E}">
        <p14:creationId xmlns:p14="http://schemas.microsoft.com/office/powerpoint/2010/main" val="348303433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the consequences of a compromised fellowship?</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This is often the first step in </a:t>
            </a:r>
            <a:r>
              <a:rPr lang="en-US" altLang="en-US" i="1" u="sng" dirty="0">
                <a:effectLst>
                  <a:outerShdw blurRad="38100" dist="38100" dir="2700000" algn="tl">
                    <a:srgbClr val="000000"/>
                  </a:outerShdw>
                </a:effectLst>
              </a:rPr>
              <a:t>destroying the doctrinal integrity</a:t>
            </a:r>
            <a:r>
              <a:rPr lang="en-US" altLang="en-US" dirty="0">
                <a:effectLst>
                  <a:outerShdw blurRad="38100" dist="38100" dir="2700000" algn="tl">
                    <a:srgbClr val="000000"/>
                  </a:outerShdw>
                </a:effectLst>
              </a:rPr>
              <a:t> of a local church.</a:t>
            </a:r>
          </a:p>
          <a:p>
            <a:r>
              <a:rPr lang="en-US" altLang="en-US" dirty="0">
                <a:effectLst>
                  <a:outerShdw blurRad="38100" dist="38100" dir="2700000" algn="tl">
                    <a:srgbClr val="000000"/>
                  </a:outerShdw>
                </a:effectLst>
              </a:rPr>
              <a:t>We are speaking of sin and not opinion. Sin is </a:t>
            </a:r>
            <a:r>
              <a:rPr lang="en-US" altLang="en-US" i="1" u="sng" dirty="0">
                <a:effectLst>
                  <a:outerShdw blurRad="38100" dist="38100" dir="2700000" algn="tl">
                    <a:srgbClr val="000000"/>
                  </a:outerShdw>
                </a:effectLst>
              </a:rPr>
              <a:t>going beyond what God has revealed</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(1 Jn 3:4)</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2213157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the consequences of a compromised fellowship?</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John 3:4</a:t>
            </a:r>
            <a:r>
              <a:rPr lang="en-US" altLang="en-US" dirty="0">
                <a:effectLst>
                  <a:outerShdw blurRad="38100" dist="38100" dir="2700000" algn="tl">
                    <a:srgbClr val="000000"/>
                  </a:outerShdw>
                </a:effectLst>
              </a:rPr>
              <a:t>  - Whoever commits sin also commits lawlessness, and sin is lawlessness.</a:t>
            </a:r>
          </a:p>
        </p:txBody>
      </p:sp>
    </p:spTree>
    <p:extLst>
      <p:ext uri="{BB962C8B-B14F-4D97-AF65-F5344CB8AC3E}">
        <p14:creationId xmlns:p14="http://schemas.microsoft.com/office/powerpoint/2010/main" val="135364151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the consequences of a compromised fellowship?</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Sin can also occur when </a:t>
            </a:r>
            <a:r>
              <a:rPr lang="en-US" altLang="en-US" i="1" u="sng" dirty="0">
                <a:effectLst>
                  <a:outerShdw blurRad="38100" dist="38100" dir="2700000" algn="tl">
                    <a:srgbClr val="000000"/>
                  </a:outerShdw>
                </a:effectLst>
              </a:rPr>
              <a:t>we take to the sidelines</a:t>
            </a:r>
            <a:r>
              <a:rPr lang="en-US" altLang="en-US" dirty="0">
                <a:effectLst>
                  <a:outerShdw blurRad="38100" dist="38100" dir="2700000" algn="tl">
                    <a:srgbClr val="000000"/>
                  </a:outerShdw>
                </a:effectLst>
              </a:rPr>
              <a:t> in the great work God has placed before us! </a:t>
            </a:r>
            <a:r>
              <a:rPr lang="en-US" altLang="en-US" b="1" dirty="0">
                <a:effectLst>
                  <a:outerShdw blurRad="38100" dist="38100" dir="2700000" algn="tl">
                    <a:srgbClr val="000000"/>
                  </a:outerShdw>
                </a:effectLst>
              </a:rPr>
              <a:t>(James 4:17)</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4649784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the consequences of a compromised fellowship?</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James 4:17</a:t>
            </a:r>
            <a:r>
              <a:rPr lang="en-US" altLang="en-US" dirty="0">
                <a:effectLst>
                  <a:outerShdw blurRad="38100" dist="38100" dir="2700000" algn="tl">
                    <a:srgbClr val="000000"/>
                  </a:outerShdw>
                </a:effectLst>
              </a:rPr>
              <a:t>  - Therefore, to him who knows to do good and does not do it, </a:t>
            </a:r>
            <a:r>
              <a:rPr lang="en-US" altLang="en-US" u="sng" dirty="0">
                <a:effectLst>
                  <a:outerShdw blurRad="38100" dist="38100" dir="2700000" algn="tl">
                    <a:srgbClr val="000000"/>
                  </a:outerShdw>
                </a:effectLst>
              </a:rPr>
              <a:t>to him it is sin</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346611559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the consequences of a compromised fellowship?</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Sin can occur when we </a:t>
            </a:r>
            <a:r>
              <a:rPr lang="en-US" altLang="en-US" i="1" u="sng" dirty="0">
                <a:effectLst>
                  <a:outerShdw blurRad="38100" dist="38100" dir="2700000" algn="tl">
                    <a:srgbClr val="000000"/>
                  </a:outerShdw>
                </a:effectLst>
              </a:rPr>
              <a:t>fail to speak out</a:t>
            </a:r>
            <a:r>
              <a:rPr lang="en-US" altLang="en-US" dirty="0">
                <a:effectLst>
                  <a:outerShdw blurRad="38100" dist="38100" dir="2700000" algn="tl">
                    <a:srgbClr val="000000"/>
                  </a:outerShdw>
                </a:effectLst>
              </a:rPr>
              <a:t> to bring another to repentance. We could also include those that </a:t>
            </a:r>
            <a:r>
              <a:rPr lang="en-US" altLang="en-US" i="1" u="sng" dirty="0">
                <a:effectLst>
                  <a:outerShdw blurRad="38100" dist="38100" dir="2700000" algn="tl">
                    <a:srgbClr val="000000"/>
                  </a:outerShdw>
                </a:effectLst>
              </a:rPr>
              <a:t>resist having men who speak out</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(Ezk 3:18)</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5266696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the consequences of a compromised fellowship?</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Ezekiel 3:18</a:t>
            </a:r>
            <a:r>
              <a:rPr lang="en-US" altLang="en-US" dirty="0">
                <a:effectLst>
                  <a:outerShdw blurRad="38100" dist="38100" dir="2700000" algn="tl">
                    <a:srgbClr val="000000"/>
                  </a:outerShdw>
                </a:effectLst>
              </a:rPr>
              <a:t> - "When I say to the wicked, 'You shall surely die,' and you </a:t>
            </a:r>
            <a:r>
              <a:rPr lang="en-US" altLang="en-US" u="sng" dirty="0">
                <a:effectLst>
                  <a:outerShdw blurRad="38100" dist="38100" dir="2700000" algn="tl">
                    <a:srgbClr val="000000"/>
                  </a:outerShdw>
                </a:effectLst>
              </a:rPr>
              <a:t>give him no warning, nor speak to warn the wicked</a:t>
            </a:r>
            <a:r>
              <a:rPr lang="en-US" altLang="en-US" dirty="0">
                <a:effectLst>
                  <a:outerShdw blurRad="38100" dist="38100" dir="2700000" algn="tl">
                    <a:srgbClr val="000000"/>
                  </a:outerShdw>
                </a:effectLst>
              </a:rPr>
              <a:t> from his wicked way, to save his life, that same wicked man shall die in his iniquity; but </a:t>
            </a:r>
            <a:r>
              <a:rPr lang="en-US" altLang="en-US" u="sng" dirty="0">
                <a:effectLst>
                  <a:outerShdw blurRad="38100" dist="38100" dir="2700000" algn="tl">
                    <a:srgbClr val="000000"/>
                  </a:outerShdw>
                </a:effectLst>
              </a:rPr>
              <a:t>his blood I will require at your hand</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123711126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can a group of God’s people work together?</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These relationships could only come about by men converted to </a:t>
            </a:r>
            <a:r>
              <a:rPr lang="en-US" altLang="en-US" i="1" u="sng" dirty="0">
                <a:effectLst>
                  <a:outerShdw blurRad="38100" dist="38100" dir="2700000" algn="tl">
                    <a:srgbClr val="000000"/>
                  </a:outerShdw>
                </a:effectLst>
              </a:rPr>
              <a:t>a complete loyalty to Christ</a:t>
            </a:r>
            <a:r>
              <a:rPr lang="en-US" altLang="en-US" dirty="0">
                <a:effectLst>
                  <a:outerShdw blurRad="38100" dist="38100" dir="2700000" algn="tl">
                    <a:srgbClr val="000000"/>
                  </a:outerShdw>
                </a:effectLst>
              </a:rPr>
              <a:t>. Consider the Jews and the Gentiles!</a:t>
            </a:r>
          </a:p>
          <a:p>
            <a:r>
              <a:rPr lang="en-US" altLang="en-US" dirty="0">
                <a:effectLst>
                  <a:outerShdw blurRad="38100" dist="38100" dir="2700000" algn="tl">
                    <a:srgbClr val="000000"/>
                  </a:outerShdw>
                </a:effectLst>
              </a:rPr>
              <a:t>When one is forgiven his worldly identity </a:t>
            </a:r>
            <a:r>
              <a:rPr lang="en-US" altLang="en-US" i="1" u="sng" dirty="0">
                <a:effectLst>
                  <a:outerShdw blurRad="38100" dist="38100" dir="2700000" algn="tl">
                    <a:srgbClr val="000000"/>
                  </a:outerShdw>
                </a:effectLst>
              </a:rPr>
              <a:t>no long matters</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(Gal 3:26-28)</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1976505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the consequences of a compromised fellowship?</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We have </a:t>
            </a:r>
            <a:r>
              <a:rPr lang="en-US" altLang="en-US" i="1" u="sng" dirty="0">
                <a:effectLst>
                  <a:outerShdw blurRad="38100" dist="38100" dir="2700000" algn="tl">
                    <a:srgbClr val="000000"/>
                  </a:outerShdw>
                </a:effectLst>
              </a:rPr>
              <a:t>an active fellowship</a:t>
            </a:r>
            <a:r>
              <a:rPr lang="en-US" altLang="en-US" dirty="0">
                <a:effectLst>
                  <a:outerShdw blurRad="38100" dist="38100" dir="2700000" algn="tl">
                    <a:srgbClr val="000000"/>
                  </a:outerShdw>
                </a:effectLst>
              </a:rPr>
              <a:t> in the men we invite to speak and in the men we         support. </a:t>
            </a:r>
            <a:r>
              <a:rPr lang="en-US" altLang="en-US" b="1" dirty="0">
                <a:effectLst>
                  <a:outerShdw blurRad="38100" dist="38100" dir="2700000" algn="tl">
                    <a:srgbClr val="000000"/>
                  </a:outerShdw>
                </a:effectLst>
              </a:rPr>
              <a:t>(Phil 4:17; 3 Jn 5-8)</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48994971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the consequences of a compromised fellowship?</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Philippians 4:17</a:t>
            </a:r>
            <a:r>
              <a:rPr lang="en-US" altLang="en-US" dirty="0">
                <a:effectLst>
                  <a:outerShdw blurRad="38100" dist="38100" dir="2700000" algn="tl">
                    <a:srgbClr val="000000"/>
                  </a:outerShdw>
                </a:effectLst>
              </a:rPr>
              <a:t>  - Not that I seek the gift, but I seek the fruit </a:t>
            </a:r>
            <a:r>
              <a:rPr lang="en-US" altLang="en-US" u="sng" dirty="0">
                <a:effectLst>
                  <a:outerShdw blurRad="38100" dist="38100" dir="2700000" algn="tl">
                    <a:srgbClr val="000000"/>
                  </a:outerShdw>
                </a:effectLst>
              </a:rPr>
              <a:t>that abounds to your account</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88036604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the consequences of a compromised fellowship?</a:t>
            </a:r>
          </a:p>
        </p:txBody>
      </p:sp>
      <p:sp>
        <p:nvSpPr>
          <p:cNvPr id="7171" name="Rectangle 3"/>
          <p:cNvSpPr>
            <a:spLocks noGrp="1" noChangeArrowheads="1"/>
          </p:cNvSpPr>
          <p:nvPr>
            <p:ph type="body" idx="1"/>
          </p:nvPr>
        </p:nvSpPr>
        <p:spPr/>
        <p:txBody>
          <a:bodyPr/>
          <a:lstStyle/>
          <a:p>
            <a:r>
              <a:rPr lang="en-US" altLang="en-US" sz="3000" b="1" u="sng" dirty="0">
                <a:effectLst>
                  <a:outerShdw blurRad="38100" dist="38100" dir="2700000" algn="tl">
                    <a:srgbClr val="000000"/>
                  </a:outerShdw>
                </a:effectLst>
              </a:rPr>
              <a:t>3 John 5-8</a:t>
            </a:r>
            <a:r>
              <a:rPr lang="en-US" altLang="en-US" sz="3000" dirty="0">
                <a:effectLst>
                  <a:outerShdw blurRad="38100" dist="38100" dir="2700000" algn="tl">
                    <a:srgbClr val="000000"/>
                  </a:outerShdw>
                </a:effectLst>
              </a:rPr>
              <a:t> - Beloved, you do faithfully </a:t>
            </a:r>
            <a:r>
              <a:rPr lang="en-US" altLang="en-US" sz="3000" u="sng" dirty="0">
                <a:effectLst>
                  <a:outerShdw blurRad="38100" dist="38100" dir="2700000" algn="tl">
                    <a:srgbClr val="000000"/>
                  </a:outerShdw>
                </a:effectLst>
              </a:rPr>
              <a:t>whatever you do for the brethren and for strangers</a:t>
            </a:r>
            <a:r>
              <a:rPr lang="en-US" altLang="en-US" sz="3000" dirty="0">
                <a:effectLst>
                  <a:outerShdw blurRad="38100" dist="38100" dir="2700000" algn="tl">
                    <a:srgbClr val="000000"/>
                  </a:outerShdw>
                </a:effectLst>
              </a:rPr>
              <a:t>,  6 who have borne witness of your love before the church. If you send them forward on their journey in a manner worthy of God, you will do well,  7 because they went forth for His name's sake, taking nothing from the Gentiles.  8 We </a:t>
            </a:r>
            <a:r>
              <a:rPr lang="en-US" altLang="en-US" sz="3000" u="sng" dirty="0">
                <a:effectLst>
                  <a:outerShdw blurRad="38100" dist="38100" dir="2700000" algn="tl">
                    <a:srgbClr val="000000"/>
                  </a:outerShdw>
                </a:effectLst>
              </a:rPr>
              <a:t>therefore ought to receive such</a:t>
            </a:r>
            <a:r>
              <a:rPr lang="en-US" altLang="en-US" sz="3000" dirty="0">
                <a:effectLst>
                  <a:outerShdw blurRad="38100" dist="38100" dir="2700000" algn="tl">
                    <a:srgbClr val="000000"/>
                  </a:outerShdw>
                </a:effectLst>
              </a:rPr>
              <a:t>, that </a:t>
            </a:r>
            <a:r>
              <a:rPr lang="en-US" altLang="en-US" sz="3000" u="sng" dirty="0">
                <a:effectLst>
                  <a:outerShdw blurRad="38100" dist="38100" dir="2700000" algn="tl">
                    <a:srgbClr val="000000"/>
                  </a:outerShdw>
                </a:effectLst>
              </a:rPr>
              <a:t>we may become fellow workers for the truth</a:t>
            </a:r>
            <a:r>
              <a:rPr lang="en-US" altLang="en-US" sz="3000" dirty="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3352111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the consequences of a compromised fellowship?</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What we do with our local contribution involves all! Do you know where this                money is going? </a:t>
            </a:r>
            <a:r>
              <a:rPr lang="en-US" altLang="en-US" i="1" u="sng" dirty="0">
                <a:effectLst>
                  <a:outerShdw blurRad="38100" dist="38100" dir="2700000" algn="tl">
                    <a:srgbClr val="000000"/>
                  </a:outerShdw>
                </a:effectLst>
              </a:rPr>
              <a:t>This is our work</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There will always be a need for a local treasury because there is always a need                 to take the gospel to the whole world.</a:t>
            </a:r>
          </a:p>
        </p:txBody>
      </p:sp>
    </p:spTree>
    <p:extLst>
      <p:ext uri="{BB962C8B-B14F-4D97-AF65-F5344CB8AC3E}">
        <p14:creationId xmlns:p14="http://schemas.microsoft.com/office/powerpoint/2010/main" val="181581119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the consequences of a compromised fellowship?</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There are </a:t>
            </a:r>
            <a:r>
              <a:rPr lang="en-US" altLang="en-US" i="1" u="sng" dirty="0">
                <a:effectLst>
                  <a:outerShdw blurRad="38100" dist="38100" dir="2700000" algn="tl">
                    <a:srgbClr val="000000"/>
                  </a:outerShdw>
                </a:effectLst>
              </a:rPr>
              <a:t>very serious consequences</a:t>
            </a:r>
            <a:r>
              <a:rPr lang="en-US" altLang="en-US" dirty="0">
                <a:effectLst>
                  <a:outerShdw blurRad="38100" dist="38100" dir="2700000" algn="tl">
                    <a:srgbClr val="000000"/>
                  </a:outerShdw>
                </a:effectLst>
              </a:rPr>
              <a:t> to extending fellowship (support) to those who do not “abide in the doctrine of Christ.” </a:t>
            </a:r>
            <a:r>
              <a:rPr lang="en-US" altLang="en-US" b="1" dirty="0">
                <a:effectLst>
                  <a:outerShdw blurRad="38100" dist="38100" dir="2700000" algn="tl">
                    <a:srgbClr val="000000"/>
                  </a:outerShdw>
                </a:effectLst>
              </a:rPr>
              <a:t>(2 Jn 9-11)</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9923337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the consequences of a compromised fellowship?</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2 John 9-11</a:t>
            </a:r>
            <a:r>
              <a:rPr lang="en-US" altLang="en-US" dirty="0">
                <a:effectLst>
                  <a:outerShdw blurRad="38100" dist="38100" dir="2700000" algn="tl">
                    <a:srgbClr val="000000"/>
                  </a:outerShdw>
                </a:effectLst>
              </a:rPr>
              <a:t> - Whoever transgresses and </a:t>
            </a:r>
            <a:r>
              <a:rPr lang="en-US" altLang="en-US" u="sng" dirty="0">
                <a:effectLst>
                  <a:outerShdw blurRad="38100" dist="38100" dir="2700000" algn="tl">
                    <a:srgbClr val="000000"/>
                  </a:outerShdw>
                </a:effectLst>
              </a:rPr>
              <a:t>does not abide in the doctrine of Christ</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does not have God</a:t>
            </a:r>
            <a:r>
              <a:rPr lang="en-US" altLang="en-US" dirty="0">
                <a:effectLst>
                  <a:outerShdw blurRad="38100" dist="38100" dir="2700000" algn="tl">
                    <a:srgbClr val="000000"/>
                  </a:outerShdw>
                </a:effectLst>
              </a:rPr>
              <a:t>. He who abides in the doctrine of Christ </a:t>
            </a:r>
            <a:r>
              <a:rPr lang="en-US" altLang="en-US" u="sng" dirty="0">
                <a:effectLst>
                  <a:outerShdw blurRad="38100" dist="38100" dir="2700000" algn="tl">
                    <a:srgbClr val="000000"/>
                  </a:outerShdw>
                </a:effectLst>
              </a:rPr>
              <a:t>has both the Father and the Son</a:t>
            </a:r>
            <a:r>
              <a:rPr lang="en-US" altLang="en-US" dirty="0">
                <a:effectLst>
                  <a:outerShdw blurRad="38100" dist="38100" dir="2700000" algn="tl">
                    <a:srgbClr val="000000"/>
                  </a:outerShdw>
                </a:effectLst>
              </a:rPr>
              <a:t>.  10 If anyone comes to you and does not bring this doctrine, do </a:t>
            </a:r>
            <a:r>
              <a:rPr lang="en-US" altLang="en-US" u="sng" dirty="0">
                <a:effectLst>
                  <a:outerShdw blurRad="38100" dist="38100" dir="2700000" algn="tl">
                    <a:srgbClr val="000000"/>
                  </a:outerShdw>
                </a:effectLst>
              </a:rPr>
              <a:t>not receive him into your house nor greet him</a:t>
            </a:r>
            <a:r>
              <a:rPr lang="en-US" altLang="en-US" dirty="0">
                <a:effectLst>
                  <a:outerShdw blurRad="38100" dist="38100" dir="2700000" algn="tl">
                    <a:srgbClr val="000000"/>
                  </a:outerShdw>
                </a:effectLst>
              </a:rPr>
              <a:t>;  11 for he who greets him </a:t>
            </a:r>
            <a:r>
              <a:rPr lang="en-US" altLang="en-US" u="sng" dirty="0">
                <a:effectLst>
                  <a:outerShdw blurRad="38100" dist="38100" dir="2700000" algn="tl">
                    <a:srgbClr val="000000"/>
                  </a:outerShdw>
                </a:effectLst>
              </a:rPr>
              <a:t>shares in his evil deeds</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386031876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the consequences of a compromised fellowship?</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We </a:t>
            </a:r>
            <a:r>
              <a:rPr lang="en-US" altLang="en-US" i="1" u="sng" dirty="0">
                <a:effectLst>
                  <a:outerShdw blurRad="38100" dist="38100" dir="2700000" algn="tl">
                    <a:srgbClr val="000000"/>
                  </a:outerShdw>
                </a:effectLst>
              </a:rPr>
              <a:t>need to be sure</a:t>
            </a:r>
            <a:r>
              <a:rPr lang="en-US" altLang="en-US" dirty="0">
                <a:effectLst>
                  <a:outerShdw blurRad="38100" dist="38100" dir="2700000" algn="tl">
                    <a:srgbClr val="000000"/>
                  </a:outerShdw>
                </a:effectLst>
              </a:rPr>
              <a:t> in this matter. This is a challenging study that we must engage in.</a:t>
            </a:r>
          </a:p>
          <a:p>
            <a:r>
              <a:rPr lang="en-US" altLang="en-US" dirty="0">
                <a:effectLst>
                  <a:outerShdw blurRad="38100" dist="38100" dir="2700000" algn="tl">
                    <a:srgbClr val="000000"/>
                  </a:outerShdw>
                </a:effectLst>
              </a:rPr>
              <a:t>Just as the work of good men can abound “to your account” so can the work of                 those that go beyond what is revealed.</a:t>
            </a:r>
          </a:p>
          <a:p>
            <a:r>
              <a:rPr lang="en-US" altLang="en-US" dirty="0">
                <a:effectLst>
                  <a:outerShdw blurRad="38100" dist="38100" dir="2700000" algn="tl">
                    <a:srgbClr val="000000"/>
                  </a:outerShdw>
                </a:effectLst>
              </a:rPr>
              <a:t>The consequences could not be greater. </a:t>
            </a:r>
            <a:r>
              <a:rPr lang="en-US" altLang="en-US" i="1" u="sng" dirty="0">
                <a:effectLst>
                  <a:outerShdw blurRad="38100" dist="38100" dir="2700000" algn="tl">
                    <a:srgbClr val="000000"/>
                  </a:outerShdw>
                </a:effectLst>
              </a:rPr>
              <a:t>This one “does not have God</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324610660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the consequences of a compromised fellowship?</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A compromised fellowship in time </a:t>
            </a:r>
            <a:r>
              <a:rPr lang="en-US" altLang="en-US" i="1" u="sng" dirty="0">
                <a:effectLst>
                  <a:outerShdw blurRad="38100" dist="38100" dir="2700000" algn="tl">
                    <a:srgbClr val="000000"/>
                  </a:outerShdw>
                </a:effectLst>
              </a:rPr>
              <a:t>will lead to a compromise in teaching</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(1 Cor 5:6-8)</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6765336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the consequences of a compromised fellowship?</a:t>
            </a:r>
          </a:p>
        </p:txBody>
      </p:sp>
      <p:sp>
        <p:nvSpPr>
          <p:cNvPr id="7171" name="Rectangle 3"/>
          <p:cNvSpPr>
            <a:spLocks noGrp="1" noChangeArrowheads="1"/>
          </p:cNvSpPr>
          <p:nvPr>
            <p:ph type="body" idx="1"/>
          </p:nvPr>
        </p:nvSpPr>
        <p:spPr/>
        <p:txBody>
          <a:bodyPr/>
          <a:lstStyle/>
          <a:p>
            <a:r>
              <a:rPr lang="en-US" altLang="en-US" sz="3000" b="1" u="sng" dirty="0">
                <a:effectLst>
                  <a:outerShdw blurRad="38100" dist="38100" dir="2700000" algn="tl">
                    <a:srgbClr val="000000"/>
                  </a:outerShdw>
                </a:effectLst>
              </a:rPr>
              <a:t>1 Corinthians 5:6-8</a:t>
            </a:r>
            <a:r>
              <a:rPr lang="en-US" altLang="en-US" sz="3000" dirty="0">
                <a:effectLst>
                  <a:outerShdw blurRad="38100" dist="38100" dir="2700000" algn="tl">
                    <a:srgbClr val="000000"/>
                  </a:outerShdw>
                </a:effectLst>
              </a:rPr>
              <a:t> - Your glorying is not good. Do you not know that </a:t>
            </a:r>
            <a:r>
              <a:rPr lang="en-US" altLang="en-US" sz="3000" u="sng" dirty="0">
                <a:effectLst>
                  <a:outerShdw blurRad="38100" dist="38100" dir="2700000" algn="tl">
                    <a:srgbClr val="000000"/>
                  </a:outerShdw>
                </a:effectLst>
              </a:rPr>
              <a:t>a little leaven leavens the whole lump</a:t>
            </a:r>
            <a:r>
              <a:rPr lang="en-US" altLang="en-US" sz="3000" dirty="0">
                <a:effectLst>
                  <a:outerShdw blurRad="38100" dist="38100" dir="2700000" algn="tl">
                    <a:srgbClr val="000000"/>
                  </a:outerShdw>
                </a:effectLst>
              </a:rPr>
              <a:t>?  7 Therefore </a:t>
            </a:r>
            <a:r>
              <a:rPr lang="en-US" altLang="en-US" sz="3000" u="sng" dirty="0">
                <a:effectLst>
                  <a:outerShdw blurRad="38100" dist="38100" dir="2700000" algn="tl">
                    <a:srgbClr val="000000"/>
                  </a:outerShdw>
                </a:effectLst>
              </a:rPr>
              <a:t>purge out the old leaven</a:t>
            </a:r>
            <a:r>
              <a:rPr lang="en-US" altLang="en-US" sz="3000" dirty="0">
                <a:effectLst>
                  <a:outerShdw blurRad="38100" dist="38100" dir="2700000" algn="tl">
                    <a:srgbClr val="000000"/>
                  </a:outerShdw>
                </a:effectLst>
              </a:rPr>
              <a:t>, that you may be a new lump, since you truly are unleavened. For indeed Christ, our Passover, was sacrificed for us.  8 Therefore let us keep the feast, not with old leaven, nor with the leaven of malice and wickedness, but </a:t>
            </a:r>
            <a:r>
              <a:rPr lang="en-US" altLang="en-US" sz="3000" u="sng" dirty="0">
                <a:effectLst>
                  <a:outerShdw blurRad="38100" dist="38100" dir="2700000" algn="tl">
                    <a:srgbClr val="000000"/>
                  </a:outerShdw>
                </a:effectLst>
              </a:rPr>
              <a:t>with the unleavened bread of sincerity and truth</a:t>
            </a:r>
            <a:r>
              <a:rPr lang="en-US" altLang="en-US" sz="3000" dirty="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5197117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the consequences of a compromised fellowship?</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Both Bible and church history shows us </a:t>
            </a:r>
            <a:r>
              <a:rPr lang="en-US" altLang="en-US" i="1" u="sng" dirty="0">
                <a:effectLst>
                  <a:outerShdw blurRad="38100" dist="38100" dir="2700000" algn="tl">
                    <a:srgbClr val="000000"/>
                  </a:outerShdw>
                </a:effectLst>
              </a:rPr>
              <a:t>this very common pattern</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When a church invites a man to come and is indifferent to his know teaching and fellowship, </a:t>
            </a:r>
            <a:r>
              <a:rPr lang="en-US" altLang="en-US" i="1" u="sng" dirty="0">
                <a:effectLst>
                  <a:outerShdw blurRad="38100" dist="38100" dir="2700000" algn="tl">
                    <a:srgbClr val="000000"/>
                  </a:outerShdw>
                </a:effectLst>
              </a:rPr>
              <a:t>that church is in deep trouble</a:t>
            </a:r>
            <a:r>
              <a:rPr lang="en-US" altLang="en-US" dirty="0">
                <a:effectLst>
                  <a:outerShdw blurRad="38100" dist="38100" dir="2700000" algn="tl">
                    <a:srgbClr val="000000"/>
                  </a:outerShdw>
                </a:effectLst>
              </a:rPr>
              <a:t>. </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1062677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can a group of God’s people work together?</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Galatians 3:26-28</a:t>
            </a:r>
            <a:r>
              <a:rPr lang="en-US" altLang="en-US" dirty="0">
                <a:effectLst>
                  <a:outerShdw blurRad="38100" dist="38100" dir="2700000" algn="tl">
                    <a:srgbClr val="000000"/>
                  </a:outerShdw>
                </a:effectLst>
              </a:rPr>
              <a:t>  - For you are all sons of God through faith in Christ Jesus.  27 For as many of you as were baptized into Christ have put on Christ.  28 There is neither </a:t>
            </a:r>
            <a:r>
              <a:rPr lang="en-US" altLang="en-US" u="sng" dirty="0">
                <a:effectLst>
                  <a:outerShdw blurRad="38100" dist="38100" dir="2700000" algn="tl">
                    <a:srgbClr val="000000"/>
                  </a:outerShdw>
                </a:effectLst>
              </a:rPr>
              <a:t>Jew nor Greek</a:t>
            </a:r>
            <a:r>
              <a:rPr lang="en-US" altLang="en-US" dirty="0">
                <a:effectLst>
                  <a:outerShdw blurRad="38100" dist="38100" dir="2700000" algn="tl">
                    <a:srgbClr val="000000"/>
                  </a:outerShdw>
                </a:effectLst>
              </a:rPr>
              <a:t>, there is neither </a:t>
            </a:r>
            <a:r>
              <a:rPr lang="en-US" altLang="en-US" u="sng" dirty="0">
                <a:effectLst>
                  <a:outerShdw blurRad="38100" dist="38100" dir="2700000" algn="tl">
                    <a:srgbClr val="000000"/>
                  </a:outerShdw>
                </a:effectLst>
              </a:rPr>
              <a:t>slave nor free</a:t>
            </a:r>
            <a:r>
              <a:rPr lang="en-US" altLang="en-US" dirty="0">
                <a:effectLst>
                  <a:outerShdw blurRad="38100" dist="38100" dir="2700000" algn="tl">
                    <a:srgbClr val="000000"/>
                  </a:outerShdw>
                </a:effectLst>
              </a:rPr>
              <a:t>, there is neither </a:t>
            </a:r>
            <a:r>
              <a:rPr lang="en-US" altLang="en-US" u="sng" dirty="0">
                <a:effectLst>
                  <a:outerShdw blurRad="38100" dist="38100" dir="2700000" algn="tl">
                    <a:srgbClr val="000000"/>
                  </a:outerShdw>
                </a:effectLst>
              </a:rPr>
              <a:t>male nor female</a:t>
            </a:r>
            <a:r>
              <a:rPr lang="en-US" altLang="en-US" dirty="0">
                <a:effectLst>
                  <a:outerShdw blurRad="38100" dist="38100" dir="2700000" algn="tl">
                    <a:srgbClr val="000000"/>
                  </a:outerShdw>
                </a:effectLst>
              </a:rPr>
              <a:t>; for </a:t>
            </a:r>
            <a:r>
              <a:rPr lang="en-US" altLang="en-US" u="sng" dirty="0">
                <a:effectLst>
                  <a:outerShdw blurRad="38100" dist="38100" dir="2700000" algn="tl">
                    <a:srgbClr val="000000"/>
                  </a:outerShdw>
                </a:effectLst>
              </a:rPr>
              <a:t>you are all one in Christ Jesus</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206636954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Proper fellowship comes from an understanding the zealous love of God!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God’s jealousy for us is </a:t>
            </a:r>
            <a:r>
              <a:rPr lang="en-US" altLang="en-US" i="1" u="sng" dirty="0">
                <a:effectLst>
                  <a:outerShdw blurRad="38100" dist="38100" dir="2700000" algn="tl">
                    <a:srgbClr val="000000"/>
                  </a:outerShdw>
                </a:effectLst>
              </a:rPr>
              <a:t>likened to the marriage relationship</a:t>
            </a:r>
            <a:r>
              <a:rPr lang="en-US" altLang="en-US" dirty="0">
                <a:effectLst>
                  <a:outerShdw blurRad="38100" dist="38100" dir="2700000" algn="tl">
                    <a:srgbClr val="000000"/>
                  </a:outerShdw>
                </a:effectLst>
              </a:rPr>
              <a:t>.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(Hosea 2:19-20; Ex 34:12-14)</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8056979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can a group of God’s people work together?</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In review we defined fellowship as “sharing.” </a:t>
            </a:r>
          </a:p>
          <a:p>
            <a:r>
              <a:rPr lang="en-US" altLang="en-US" dirty="0">
                <a:effectLst>
                  <a:outerShdw blurRad="38100" dist="38100" dir="2700000" algn="tl">
                    <a:srgbClr val="000000"/>
                  </a:outerShdw>
                </a:effectLst>
              </a:rPr>
              <a:t>God through the scriptures will show us the kind of “sharing” that </a:t>
            </a:r>
            <a:r>
              <a:rPr lang="en-US" altLang="en-US" i="1" u="sng" dirty="0">
                <a:effectLst>
                  <a:outerShdw blurRad="38100" dist="38100" dir="2700000" algn="tl">
                    <a:srgbClr val="000000"/>
                  </a:outerShdw>
                </a:effectLst>
              </a:rPr>
              <a:t>comes from                the blood of Christ</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There are two kinds of fellowship: fellowship with God and fellowship with                 men. Fellowship with God must </a:t>
            </a:r>
            <a:r>
              <a:rPr lang="en-US" altLang="en-US" i="1" u="sng" dirty="0">
                <a:effectLst>
                  <a:outerShdw blurRad="38100" dist="38100" dir="2700000" algn="tl">
                    <a:srgbClr val="000000"/>
                  </a:outerShdw>
                </a:effectLst>
              </a:rPr>
              <a:t>always come first</a:t>
            </a:r>
            <a:r>
              <a:rPr lang="en-US" altLang="en-US" b="1" dirty="0">
                <a:effectLst>
                  <a:outerShdw blurRad="38100" dist="38100" dir="2700000" algn="tl">
                    <a:srgbClr val="000000"/>
                  </a:outerShdw>
                </a:effectLst>
              </a:rPr>
              <a:t>. (Gal 1:10; Jn 12:42-43)</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1165304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can a group of God’s people work together?</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Galatians 1:10</a:t>
            </a:r>
            <a:r>
              <a:rPr lang="en-US" altLang="en-US" dirty="0">
                <a:effectLst>
                  <a:outerShdw blurRad="38100" dist="38100" dir="2700000" algn="tl">
                    <a:srgbClr val="000000"/>
                  </a:outerShdw>
                </a:effectLst>
              </a:rPr>
              <a:t>  - For </a:t>
            </a:r>
            <a:r>
              <a:rPr lang="en-US" altLang="en-US" u="sng" dirty="0">
                <a:effectLst>
                  <a:outerShdw blurRad="38100" dist="38100" dir="2700000" algn="tl">
                    <a:srgbClr val="000000"/>
                  </a:outerShdw>
                </a:effectLst>
              </a:rPr>
              <a:t>do I now persuade men, or God</a:t>
            </a:r>
            <a:r>
              <a:rPr lang="en-US" altLang="en-US" dirty="0">
                <a:effectLst>
                  <a:outerShdw blurRad="38100" dist="38100" dir="2700000" algn="tl">
                    <a:srgbClr val="000000"/>
                  </a:outerShdw>
                </a:effectLst>
              </a:rPr>
              <a:t>? Or do I seek to please men? For if I still pleased men, </a:t>
            </a:r>
            <a:r>
              <a:rPr lang="en-US" altLang="en-US" u="sng" dirty="0">
                <a:effectLst>
                  <a:outerShdw blurRad="38100" dist="38100" dir="2700000" algn="tl">
                    <a:srgbClr val="000000"/>
                  </a:outerShdw>
                </a:effectLst>
              </a:rPr>
              <a:t>I would not be a bondservant of Christ</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168245134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can a group of God’s people work together?</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John 12:42-43</a:t>
            </a:r>
            <a:r>
              <a:rPr lang="en-US" altLang="en-US" dirty="0">
                <a:effectLst>
                  <a:outerShdw blurRad="38100" dist="38100" dir="2700000" algn="tl">
                    <a:srgbClr val="000000"/>
                  </a:outerShdw>
                </a:effectLst>
              </a:rPr>
              <a:t> - Nevertheless even among the rulers many believed in Him, but because of the Pharisees they did not confess Him, lest they should be put out of the synagogue;  43 for </a:t>
            </a:r>
            <a:r>
              <a:rPr lang="en-US" altLang="en-US" u="sng" dirty="0">
                <a:effectLst>
                  <a:outerShdw blurRad="38100" dist="38100" dir="2700000" algn="tl">
                    <a:srgbClr val="000000"/>
                  </a:outerShdw>
                </a:effectLst>
              </a:rPr>
              <a:t>they loved the praise of men more than the praise of God</a:t>
            </a:r>
            <a:r>
              <a:rPr lang="en-US" altLang="en-US" dirty="0">
                <a:effectLst>
                  <a:outerShdw blurRad="38100" dist="38100" dir="2700000" algn="tl">
                    <a:srgbClr val="000000"/>
                  </a:outerShdw>
                </a:effectLst>
              </a:rPr>
              <a:t>.</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182631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How can we have unity with people of various backgrounds and maturity?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(1 Cor 1:10)</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9280662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8586</TotalTime>
  <Words>2525</Words>
  <Application>Microsoft Office PowerPoint</Application>
  <PresentationFormat>On-screen Show (4:3)</PresentationFormat>
  <Paragraphs>158</Paragraphs>
  <Slides>50</Slides>
  <Notes>50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50</vt:i4>
      </vt:variant>
    </vt:vector>
  </HeadingPairs>
  <TitlesOfParts>
    <vt:vector size="52" baseType="lpstr">
      <vt:lpstr>Arial</vt:lpstr>
      <vt:lpstr>Default Design</vt:lpstr>
      <vt:lpstr>Lesson 7 - Fellowship in a Local Church</vt:lpstr>
      <vt:lpstr>How can a group of God’s people work together?</vt:lpstr>
      <vt:lpstr>How can a group of God’s people work together?</vt:lpstr>
      <vt:lpstr>How can a group of God’s people work together?</vt:lpstr>
      <vt:lpstr>How can a group of God’s people work together?</vt:lpstr>
      <vt:lpstr>How can a group of God’s people work together?</vt:lpstr>
      <vt:lpstr>How can a group of God’s people work together?</vt:lpstr>
      <vt:lpstr>How can a group of God’s people work together?</vt:lpstr>
      <vt:lpstr>There are many things in a local church that we do together</vt:lpstr>
      <vt:lpstr>There are many things in a local church that we do together</vt:lpstr>
      <vt:lpstr>There are many things in a local church that we do together</vt:lpstr>
      <vt:lpstr>There are many things in a local church that we do together</vt:lpstr>
      <vt:lpstr>There are many things in a local church that we do together</vt:lpstr>
      <vt:lpstr>There are many things in a local church that we do together</vt:lpstr>
      <vt:lpstr>There are many things in a local church that we do together</vt:lpstr>
      <vt:lpstr>There are many things in a local church that we do together</vt:lpstr>
      <vt:lpstr>There are many things in a local church that we do together</vt:lpstr>
      <vt:lpstr>There are many things in a local church that we do together</vt:lpstr>
      <vt:lpstr>There are many things in a local church that we do together</vt:lpstr>
      <vt:lpstr>There are many things in a local church that we do together</vt:lpstr>
      <vt:lpstr>There are many things in a local church that we do together</vt:lpstr>
      <vt:lpstr>There are many things in a local church that we do together</vt:lpstr>
      <vt:lpstr>There are many things in a local church that we do together</vt:lpstr>
      <vt:lpstr>There are many things in a local church that we do together</vt:lpstr>
      <vt:lpstr>There are many things in a local church that we do together</vt:lpstr>
      <vt:lpstr>There are many things in a local church that we do together</vt:lpstr>
      <vt:lpstr>There are many things in a local church that we do together</vt:lpstr>
      <vt:lpstr>There are many things in a local church that we do together</vt:lpstr>
      <vt:lpstr>There are many things in a local church that we do together</vt:lpstr>
      <vt:lpstr>There are many things in a local church that we do together</vt:lpstr>
      <vt:lpstr>There are many things in a local church that we do together</vt:lpstr>
      <vt:lpstr>What are the consequences of a compromised fellowship?</vt:lpstr>
      <vt:lpstr>What are the consequences of a compromised fellowship?</vt:lpstr>
      <vt:lpstr>What are the consequences of a compromised fellowship?</vt:lpstr>
      <vt:lpstr>What are the consequences of a compromised fellowship?</vt:lpstr>
      <vt:lpstr>What are the consequences of a compromised fellowship?</vt:lpstr>
      <vt:lpstr>What are the consequences of a compromised fellowship?</vt:lpstr>
      <vt:lpstr>What are the consequences of a compromised fellowship?</vt:lpstr>
      <vt:lpstr>What are the consequences of a compromised fellowship?</vt:lpstr>
      <vt:lpstr>What are the consequences of a compromised fellowship?</vt:lpstr>
      <vt:lpstr>What are the consequences of a compromised fellowship?</vt:lpstr>
      <vt:lpstr>What are the consequences of a compromised fellowship?</vt:lpstr>
      <vt:lpstr>What are the consequences of a compromised fellowship?</vt:lpstr>
      <vt:lpstr>What are the consequences of a compromised fellowship?</vt:lpstr>
      <vt:lpstr>What are the consequences of a compromised fellowship?</vt:lpstr>
      <vt:lpstr>What are the consequences of a compromised fellowship?</vt:lpstr>
      <vt:lpstr>What are the consequences of a compromised fellowship?</vt:lpstr>
      <vt:lpstr>What are the consequences of a compromised fellowship?</vt:lpstr>
      <vt:lpstr>What are the consequences of a compromised fellowship?</vt:lpstr>
      <vt:lpstr>Proper fellowship comes from an understanding the zealous love of God!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DON BUNTING</dc:creator>
  <cp:lastModifiedBy>13347</cp:lastModifiedBy>
  <cp:revision>135</cp:revision>
  <dcterms:created xsi:type="dcterms:W3CDTF">2011-01-22T21:17:58Z</dcterms:created>
  <dcterms:modified xsi:type="dcterms:W3CDTF">2021-03-21T01:37:10Z</dcterms:modified>
</cp:coreProperties>
</file>